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72" r:id="rId3"/>
    <p:sldId id="259" r:id="rId4"/>
    <p:sldId id="265" r:id="rId5"/>
    <p:sldId id="271" r:id="rId6"/>
    <p:sldId id="258" r:id="rId7"/>
    <p:sldId id="266" r:id="rId8"/>
    <p:sldId id="273" r:id="rId9"/>
    <p:sldId id="260" r:id="rId10"/>
    <p:sldId id="305" r:id="rId11"/>
    <p:sldId id="306" r:id="rId12"/>
    <p:sldId id="278" r:id="rId13"/>
    <p:sldId id="274" r:id="rId14"/>
    <p:sldId id="279" r:id="rId15"/>
    <p:sldId id="282" r:id="rId16"/>
    <p:sldId id="281" r:id="rId17"/>
    <p:sldId id="288" r:id="rId18"/>
    <p:sldId id="280" r:id="rId19"/>
    <p:sldId id="285" r:id="rId20"/>
    <p:sldId id="286" r:id="rId21"/>
    <p:sldId id="287" r:id="rId22"/>
    <p:sldId id="289" r:id="rId23"/>
    <p:sldId id="303" r:id="rId24"/>
    <p:sldId id="300" r:id="rId25"/>
    <p:sldId id="304" r:id="rId26"/>
    <p:sldId id="290" r:id="rId27"/>
    <p:sldId id="307" r:id="rId28"/>
    <p:sldId id="310" r:id="rId29"/>
    <p:sldId id="311" r:id="rId30"/>
    <p:sldId id="298" r:id="rId31"/>
    <p:sldId id="297" r:id="rId32"/>
    <p:sldId id="296" r:id="rId33"/>
    <p:sldId id="295" r:id="rId34"/>
    <p:sldId id="275" r:id="rId35"/>
    <p:sldId id="294" r:id="rId36"/>
    <p:sldId id="262" r:id="rId37"/>
    <p:sldId id="312" r:id="rId38"/>
    <p:sldId id="313" r:id="rId39"/>
    <p:sldId id="315" r:id="rId40"/>
    <p:sldId id="316" r:id="rId41"/>
    <p:sldId id="318" r:id="rId42"/>
    <p:sldId id="317" r:id="rId43"/>
    <p:sldId id="319" r:id="rId44"/>
    <p:sldId id="276" r:id="rId45"/>
    <p:sldId id="308" r:id="rId46"/>
    <p:sldId id="277" r:id="rId47"/>
    <p:sldId id="309" r:id="rId48"/>
    <p:sldId id="270" r:id="rId49"/>
    <p:sldId id="299" r:id="rId50"/>
  </p:sldIdLst>
  <p:sldSz cx="12192000" cy="6858000"/>
  <p:notesSz cx="6858000" cy="9144000"/>
  <p:embeddedFontLst>
    <p:embeddedFont>
      <p:font typeface="KoPubWorld돋움체_Pro Bold" panose="00000800000000000000" pitchFamily="50" charset="-127"/>
      <p:bold r:id="rId52"/>
    </p:embeddedFont>
    <p:embeddedFont>
      <p:font typeface="KoPubWorld돋움체_Pro Light" panose="00000300000000000000" pitchFamily="50" charset="-127"/>
      <p:regular r:id="rId53"/>
    </p:embeddedFont>
    <p:embeddedFont>
      <p:font typeface="KoPubWorld돋움체_Pro Medium" panose="00000600000000000000" pitchFamily="50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44B"/>
    <a:srgbClr val="F7F7F7"/>
    <a:srgbClr val="00204A"/>
    <a:srgbClr val="448EF6"/>
    <a:srgbClr val="7F7E7E"/>
    <a:srgbClr val="005792"/>
    <a:srgbClr val="3B383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126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1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67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9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813" y="2604513"/>
            <a:ext cx="7689237" cy="1196367"/>
          </a:xfrm>
        </p:spPr>
        <p:txBody>
          <a:bodyPr>
            <a:noAutofit/>
          </a:bodyPr>
          <a:lstStyle/>
          <a:p>
            <a:pPr algn="r">
              <a:lnSpc>
                <a:spcPts val="48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현대제철과 기상청 데이터를 활용한</a:t>
            </a:r>
            <a:br>
              <a:rPr lang="en-US" altLang="ko-KR" sz="4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ko-KR" altLang="en-US" sz="3200" dirty="0">
                <a:solidFill>
                  <a:srgbClr val="005792"/>
                </a:solidFill>
              </a:rPr>
              <a:t>공장 내 철강 제품의 결로 발생 예측 모형 개발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3F318-1F0F-44B6-BDDD-67DEABC7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981" y="5715985"/>
            <a:ext cx="3231069" cy="475265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 b="1" dirty="0">
                <a:solidFill>
                  <a:srgbClr val="3B3838"/>
                </a:solidFill>
              </a:rPr>
              <a:t>데송이들</a:t>
            </a:r>
            <a:r>
              <a:rPr lang="en-US" altLang="ko-KR" sz="1600" dirty="0">
                <a:solidFill>
                  <a:srgbClr val="3B3838"/>
                </a:solidFill>
              </a:rPr>
              <a:t>: </a:t>
            </a:r>
            <a:r>
              <a:rPr lang="ko-KR" altLang="en-US" sz="1600" dirty="0">
                <a:solidFill>
                  <a:srgbClr val="3B3838"/>
                </a:solidFill>
              </a:rPr>
              <a:t>고은경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박건우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rgbClr val="3B3838"/>
                </a:solidFill>
              </a:rPr>
              <a:t>이득규</a:t>
            </a:r>
            <a:endParaRPr lang="ko-KR" altLang="en-US" sz="1600" dirty="0">
              <a:solidFill>
                <a:srgbClr val="3B3838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79D38E-7846-46D4-A727-492FF0BE3064}"/>
              </a:ext>
            </a:extLst>
          </p:cNvPr>
          <p:cNvGrpSpPr/>
          <p:nvPr/>
        </p:nvGrpSpPr>
        <p:grpSpPr>
          <a:xfrm>
            <a:off x="0" y="1751680"/>
            <a:ext cx="5943600" cy="4439570"/>
            <a:chOff x="1181100" y="1735375"/>
            <a:chExt cx="6400800" cy="4781075"/>
          </a:xfrm>
          <a:blipFill>
            <a:blip r:embed="rId2"/>
            <a:stretch>
              <a:fillRect/>
            </a:stretch>
          </a:blipFill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94D6611E-9B44-426C-9583-3B4BA485109E}"/>
                </a:ext>
              </a:extLst>
            </p:cNvPr>
            <p:cNvSpPr/>
            <p:nvPr/>
          </p:nvSpPr>
          <p:spPr>
            <a:xfrm>
              <a:off x="3678744" y="3696007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B7183519-92C5-4B17-B81C-EE65E64497AF}"/>
                </a:ext>
              </a:extLst>
            </p:cNvPr>
            <p:cNvSpPr/>
            <p:nvPr/>
          </p:nvSpPr>
          <p:spPr>
            <a:xfrm>
              <a:off x="5451130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6CEADBE-BA54-49C5-BA7F-CE617939F327}"/>
                </a:ext>
              </a:extLst>
            </p:cNvPr>
            <p:cNvSpPr/>
            <p:nvPr/>
          </p:nvSpPr>
          <p:spPr>
            <a:xfrm>
              <a:off x="1181100" y="3698178"/>
              <a:ext cx="1083642" cy="1836871"/>
            </a:xfrm>
            <a:custGeom>
              <a:avLst/>
              <a:gdLst>
                <a:gd name="connsiteX0" fmla="*/ 0 w 1083642"/>
                <a:gd name="connsiteY0" fmla="*/ 0 h 1836871"/>
                <a:gd name="connsiteX1" fmla="*/ 624424 w 1083642"/>
                <a:gd name="connsiteY1" fmla="*/ 0 h 1836871"/>
                <a:gd name="connsiteX2" fmla="*/ 1083642 w 1083642"/>
                <a:gd name="connsiteY2" fmla="*/ 918436 h 1836871"/>
                <a:gd name="connsiteX3" fmla="*/ 624424 w 1083642"/>
                <a:gd name="connsiteY3" fmla="*/ 1836871 h 1836871"/>
                <a:gd name="connsiteX4" fmla="*/ 0 w 1083642"/>
                <a:gd name="connsiteY4" fmla="*/ 1836871 h 18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642" h="1836871">
                  <a:moveTo>
                    <a:pt x="0" y="0"/>
                  </a:moveTo>
                  <a:lnTo>
                    <a:pt x="624424" y="0"/>
                  </a:lnTo>
                  <a:lnTo>
                    <a:pt x="1083642" y="918436"/>
                  </a:lnTo>
                  <a:lnTo>
                    <a:pt x="624424" y="1836871"/>
                  </a:lnTo>
                  <a:lnTo>
                    <a:pt x="0" y="18368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3A0535CF-42AD-41F5-9653-E5185D20F90F}"/>
                </a:ext>
              </a:extLst>
            </p:cNvPr>
            <p:cNvSpPr/>
            <p:nvPr/>
          </p:nvSpPr>
          <p:spPr>
            <a:xfrm>
              <a:off x="1906358" y="2716776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691BA868-5193-4786-9689-6AA47D00CBB3}"/>
                </a:ext>
              </a:extLst>
            </p:cNvPr>
            <p:cNvSpPr/>
            <p:nvPr/>
          </p:nvSpPr>
          <p:spPr>
            <a:xfrm>
              <a:off x="3678744" y="1735375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A55C142A-E071-4822-ABF4-DEA7462DBA56}"/>
                </a:ext>
              </a:extLst>
            </p:cNvPr>
            <p:cNvSpPr/>
            <p:nvPr/>
          </p:nvSpPr>
          <p:spPr>
            <a:xfrm>
              <a:off x="1906357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C8A0637-E289-4D95-B2CE-6D9471F8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44779-A600-4F4F-BEED-E7AE197152E9}"/>
              </a:ext>
            </a:extLst>
          </p:cNvPr>
          <p:cNvSpPr txBox="1"/>
          <p:nvPr/>
        </p:nvSpPr>
        <p:spPr>
          <a:xfrm>
            <a:off x="287693" y="731213"/>
            <a:ext cx="33736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 선정 과정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4AD5B0F-0BFB-4EBD-BBE0-89171C9E7EA3}"/>
              </a:ext>
            </a:extLst>
          </p:cNvPr>
          <p:cNvGrpSpPr/>
          <p:nvPr/>
        </p:nvGrpSpPr>
        <p:grpSpPr>
          <a:xfrm>
            <a:off x="449645" y="2594604"/>
            <a:ext cx="11273660" cy="1599834"/>
            <a:chOff x="1062749" y="3982442"/>
            <a:chExt cx="11273660" cy="159983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10F2979-15DA-4FA2-8165-E775F8AEA7D6}"/>
                </a:ext>
              </a:extLst>
            </p:cNvPr>
            <p:cNvGrpSpPr/>
            <p:nvPr/>
          </p:nvGrpSpPr>
          <p:grpSpPr>
            <a:xfrm>
              <a:off x="1062749" y="3982442"/>
              <a:ext cx="2653496" cy="1599834"/>
              <a:chOff x="1062749" y="3982442"/>
              <a:chExt cx="2653496" cy="159983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3967EF3-5C23-46C7-92E1-ECC3D050FDFA}"/>
                  </a:ext>
                </a:extLst>
              </p:cNvPr>
              <p:cNvSpPr/>
              <p:nvPr/>
            </p:nvSpPr>
            <p:spPr>
              <a:xfrm>
                <a:off x="1193378" y="4065468"/>
                <a:ext cx="2522867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결로 현상의 원인 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1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박소희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2015)</a:t>
                </a:r>
                <a:endParaRPr lang="en-US" altLang="ko-KR" sz="11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실내외의 </a:t>
                </a:r>
                <a:r>
                  <a:rPr lang="ko-KR" altLang="en-US" sz="1400" dirty="0" err="1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온도차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실내습기의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과다발생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환기부족 </a:t>
                </a:r>
                <a:r>
                  <a:rPr lang="ko-KR" altLang="en-US" sz="16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등</a:t>
                </a:r>
                <a:endParaRPr lang="en-US" altLang="ko-KR" sz="16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CF9039D-1AB0-41F0-AAE2-5868446EB35D}"/>
                  </a:ext>
                </a:extLst>
              </p:cNvPr>
              <p:cNvSpPr/>
              <p:nvPr/>
            </p:nvSpPr>
            <p:spPr>
              <a:xfrm>
                <a:off x="1062749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799405C-4ED6-44E3-849A-F60D62F9D556}"/>
                </a:ext>
              </a:extLst>
            </p:cNvPr>
            <p:cNvGrpSpPr/>
            <p:nvPr/>
          </p:nvGrpSpPr>
          <p:grpSpPr>
            <a:xfrm>
              <a:off x="3948837" y="3982442"/>
              <a:ext cx="8387572" cy="1599834"/>
              <a:chOff x="125774" y="3982442"/>
              <a:chExt cx="8387572" cy="1599834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550212C-CA8D-49AC-BDC8-B9E4EFC25C93}"/>
                  </a:ext>
                </a:extLst>
              </p:cNvPr>
              <p:cNvSpPr/>
              <p:nvPr/>
            </p:nvSpPr>
            <p:spPr>
              <a:xfrm>
                <a:off x="256403" y="4065468"/>
                <a:ext cx="2244515" cy="140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활용 가능한 요인</a:t>
                </a:r>
                <a:endParaRPr lang="en-US" altLang="ko-KR" sz="11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온도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습도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증발량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바람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B9E797A-11C3-4423-AE9C-C30B2C4FB5D0}"/>
                  </a:ext>
                </a:extLst>
              </p:cNvPr>
              <p:cNvSpPr/>
              <p:nvPr/>
            </p:nvSpPr>
            <p:spPr>
              <a:xfrm>
                <a:off x="125774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9DA327B-AB48-4D6A-9994-5052FA4CD538}"/>
                  </a:ext>
                </a:extLst>
              </p:cNvPr>
              <p:cNvSpPr/>
              <p:nvPr/>
            </p:nvSpPr>
            <p:spPr>
              <a:xfrm>
                <a:off x="3123442" y="4065468"/>
                <a:ext cx="2419558" cy="140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AWS,</a:t>
                </a: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ASOS</a:t>
                </a: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변수 확인</a:t>
                </a:r>
                <a:endPara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기압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강수량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습도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일사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일조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풍속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풍향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697DCA9-573C-42DF-A9D0-0837CDD2C3F4}"/>
                  </a:ext>
                </a:extLst>
              </p:cNvPr>
              <p:cNvSpPr/>
              <p:nvPr/>
            </p:nvSpPr>
            <p:spPr>
              <a:xfrm>
                <a:off x="2992812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35B3F84-4A05-4EFD-840D-EFB45E0B8A5D}"/>
                  </a:ext>
                </a:extLst>
              </p:cNvPr>
              <p:cNvSpPr/>
              <p:nvPr/>
            </p:nvSpPr>
            <p:spPr>
              <a:xfrm>
                <a:off x="5990479" y="4065468"/>
                <a:ext cx="2522867" cy="1365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관측지점 결정</a:t>
                </a:r>
                <a:endPara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AWS : 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4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지점 평균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	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1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운평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아산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1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신평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당진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ASOS :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서산 지점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8BE5890-2A12-4928-964C-934C859FF693}"/>
                  </a:ext>
                </a:extLst>
              </p:cNvPr>
              <p:cNvSpPr/>
              <p:nvPr/>
            </p:nvSpPr>
            <p:spPr>
              <a:xfrm>
                <a:off x="5859850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6D77A316-E321-4021-A07B-D109D9E10BC1}"/>
                </a:ext>
              </a:extLst>
            </p:cNvPr>
            <p:cNvSpPr/>
            <p:nvPr/>
          </p:nvSpPr>
          <p:spPr>
            <a:xfrm>
              <a:off x="3757931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E98CCFB7-72B9-470C-946D-C7957F83F09E}"/>
                </a:ext>
              </a:extLst>
            </p:cNvPr>
            <p:cNvSpPr/>
            <p:nvPr/>
          </p:nvSpPr>
          <p:spPr>
            <a:xfrm>
              <a:off x="6640714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B6004131-EF13-46FF-9DDE-64EAE19CBA8E}"/>
                </a:ext>
              </a:extLst>
            </p:cNvPr>
            <p:cNvSpPr/>
            <p:nvPr/>
          </p:nvSpPr>
          <p:spPr>
            <a:xfrm>
              <a:off x="9492007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00012C-0A8B-44F9-B7E7-3C4925890043}"/>
              </a:ext>
            </a:extLst>
          </p:cNvPr>
          <p:cNvSpPr/>
          <p:nvPr/>
        </p:nvSpPr>
        <p:spPr>
          <a:xfrm>
            <a:off x="449645" y="1160485"/>
            <a:ext cx="1127366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출입문을 통해 공기의 유입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및 유출이 가능해지는 등 외부 환경요인이 공장 내 결로발생에 영향을 미칠 가능성이 있으므로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기상청 데이터인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AWS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와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해앙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데이터를 추가적으로 활용하기로 함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00E40F2-0B85-416C-96F9-4ECE3204AB6A}"/>
              </a:ext>
            </a:extLst>
          </p:cNvPr>
          <p:cNvGrpSpPr/>
          <p:nvPr/>
        </p:nvGrpSpPr>
        <p:grpSpPr>
          <a:xfrm>
            <a:off x="449645" y="4867401"/>
            <a:ext cx="11273660" cy="1599834"/>
            <a:chOff x="1062749" y="3982442"/>
            <a:chExt cx="11273660" cy="159983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D8C8244-F008-421B-9648-65F1D7A17BBF}"/>
                </a:ext>
              </a:extLst>
            </p:cNvPr>
            <p:cNvGrpSpPr/>
            <p:nvPr/>
          </p:nvGrpSpPr>
          <p:grpSpPr>
            <a:xfrm>
              <a:off x="1062749" y="3982442"/>
              <a:ext cx="2653496" cy="1599834"/>
              <a:chOff x="1062749" y="3982442"/>
              <a:chExt cx="2653496" cy="1599834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2335029-BAAE-4205-AFA6-B243ED1A6766}"/>
                  </a:ext>
                </a:extLst>
              </p:cNvPr>
              <p:cNvSpPr/>
              <p:nvPr/>
            </p:nvSpPr>
            <p:spPr>
              <a:xfrm>
                <a:off x="1193378" y="4065468"/>
                <a:ext cx="2461245" cy="1196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결로 현상의 원인</a:t>
                </a:r>
                <a:endParaRPr lang="en-US" altLang="ko-KR" sz="11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5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바다가 인접한 위치 특성에 따른 고온 다습한 공기 유입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9E26F82-C824-479B-98EF-88FA7FDC0F46}"/>
                  </a:ext>
                </a:extLst>
              </p:cNvPr>
              <p:cNvSpPr/>
              <p:nvPr/>
            </p:nvSpPr>
            <p:spPr>
              <a:xfrm>
                <a:off x="1062749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92CC415-DAD2-4228-A6EB-338B581A8915}"/>
                </a:ext>
              </a:extLst>
            </p:cNvPr>
            <p:cNvGrpSpPr/>
            <p:nvPr/>
          </p:nvGrpSpPr>
          <p:grpSpPr>
            <a:xfrm>
              <a:off x="3948837" y="3982442"/>
              <a:ext cx="8387572" cy="1599834"/>
              <a:chOff x="125774" y="3982442"/>
              <a:chExt cx="8387572" cy="159983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96FD1BC7-531B-4EA1-AE44-2247C56477F0}"/>
                  </a:ext>
                </a:extLst>
              </p:cNvPr>
              <p:cNvSpPr/>
              <p:nvPr/>
            </p:nvSpPr>
            <p:spPr>
              <a:xfrm>
                <a:off x="256403" y="4065468"/>
                <a:ext cx="2244515" cy="140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활용 가능한 요인</a:t>
                </a:r>
                <a:endParaRPr lang="en-US" altLang="ko-KR" sz="11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온도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습도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바람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5B147B8C-3E62-468E-B540-4A5C2A2438BC}"/>
                  </a:ext>
                </a:extLst>
              </p:cNvPr>
              <p:cNvSpPr/>
              <p:nvPr/>
            </p:nvSpPr>
            <p:spPr>
              <a:xfrm>
                <a:off x="125774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9885E1A-E740-4FBE-A2EB-67D7E2D91699}"/>
                  </a:ext>
                </a:extLst>
              </p:cNvPr>
              <p:cNvSpPr/>
              <p:nvPr/>
            </p:nvSpPr>
            <p:spPr>
              <a:xfrm>
                <a:off x="3123442" y="4065468"/>
                <a:ext cx="2419558" cy="140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해양 변수 확인</a:t>
                </a:r>
                <a:endPara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기압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습도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풍속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풍향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파고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C76E2C9-4C2A-4845-8E55-40DB94DA4D82}"/>
                  </a:ext>
                </a:extLst>
              </p:cNvPr>
              <p:cNvSpPr/>
              <p:nvPr/>
            </p:nvSpPr>
            <p:spPr>
              <a:xfrm>
                <a:off x="2992812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2B1FA0D-D35A-48D7-8ADC-684D7A3EBF1C}"/>
                  </a:ext>
                </a:extLst>
              </p:cNvPr>
              <p:cNvSpPr/>
              <p:nvPr/>
            </p:nvSpPr>
            <p:spPr>
              <a:xfrm>
                <a:off x="5990479" y="4065468"/>
                <a:ext cx="2522867" cy="1196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관측지점 결정</a:t>
                </a:r>
                <a:endPara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5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BUOY: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덕적도 지점</a:t>
                </a:r>
                <a:r>
                  <a:rPr lang="en-US" altLang="ko-KR" sz="105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	</a:t>
                </a:r>
                <a:endParaRPr lang="en-US" altLang="ko-KR" sz="11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등표</a:t>
                </a:r>
                <a:r>
                  <a:rPr lang="en-US" altLang="ko-KR" sz="1400" b="1" dirty="0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: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서수도 지점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8D6E26C-364F-472D-84AD-9EDF1972417B}"/>
                  </a:ext>
                </a:extLst>
              </p:cNvPr>
              <p:cNvSpPr/>
              <p:nvPr/>
            </p:nvSpPr>
            <p:spPr>
              <a:xfrm>
                <a:off x="5859850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393D9B89-2D24-4C78-9778-20673F9A9102}"/>
                </a:ext>
              </a:extLst>
            </p:cNvPr>
            <p:cNvSpPr/>
            <p:nvPr/>
          </p:nvSpPr>
          <p:spPr>
            <a:xfrm>
              <a:off x="3757931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186E1530-3119-4592-9718-C2C4BA33DE14}"/>
                </a:ext>
              </a:extLst>
            </p:cNvPr>
            <p:cNvSpPr/>
            <p:nvPr/>
          </p:nvSpPr>
          <p:spPr>
            <a:xfrm>
              <a:off x="6640714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9EE0BE34-3910-415B-977A-9C218EB7E4EF}"/>
                </a:ext>
              </a:extLst>
            </p:cNvPr>
            <p:cNvSpPr/>
            <p:nvPr/>
          </p:nvSpPr>
          <p:spPr>
            <a:xfrm>
              <a:off x="9492007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B8E3F17-A660-4752-B479-06BB814C1B31}"/>
              </a:ext>
            </a:extLst>
          </p:cNvPr>
          <p:cNvGrpSpPr/>
          <p:nvPr/>
        </p:nvGrpSpPr>
        <p:grpSpPr>
          <a:xfrm>
            <a:off x="580274" y="2149238"/>
            <a:ext cx="9689365" cy="369332"/>
            <a:chOff x="813172" y="1570079"/>
            <a:chExt cx="9689365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C16C0C0-939F-488A-8E56-E696E2B0C0EA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r>
                <a:rPr lang="en-US" altLang="ko-KR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AWS</a:t>
              </a:r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및 </a:t>
              </a:r>
              <a:r>
                <a:rPr lang="en-US" altLang="ko-KR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ASOS </a:t>
              </a:r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4" name="눈물 방울 73">
              <a:extLst>
                <a:ext uri="{FF2B5EF4-FFF2-40B4-BE49-F238E27FC236}">
                  <a16:creationId xmlns:a16="http://schemas.microsoft.com/office/drawing/2014/main" id="{1F369A9D-8C00-4204-A18E-D676A1CCE130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0299869-872B-4602-BE3E-11971552D1A8}"/>
              </a:ext>
            </a:extLst>
          </p:cNvPr>
          <p:cNvGrpSpPr/>
          <p:nvPr/>
        </p:nvGrpSpPr>
        <p:grpSpPr>
          <a:xfrm>
            <a:off x="580274" y="4385492"/>
            <a:ext cx="9689365" cy="369332"/>
            <a:chOff x="813172" y="1570079"/>
            <a:chExt cx="9689365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1B4F399-73A7-4684-AB4F-97387431062C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해양 데이터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7" name="눈물 방울 76">
              <a:extLst>
                <a:ext uri="{FF2B5EF4-FFF2-40B4-BE49-F238E27FC236}">
                  <a16:creationId xmlns:a16="http://schemas.microsoft.com/office/drawing/2014/main" id="{15671FFB-FCCA-426F-91FF-E6FB20BEAC82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526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C8A0637-E289-4D95-B2CE-6D9471F8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44779-A600-4F4F-BEED-E7AE197152E9}"/>
              </a:ext>
            </a:extLst>
          </p:cNvPr>
          <p:cNvSpPr txBox="1"/>
          <p:nvPr/>
        </p:nvSpPr>
        <p:spPr>
          <a:xfrm>
            <a:off x="287693" y="731213"/>
            <a:ext cx="33736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 선정 과정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00012C-0A8B-44F9-B7E7-3C4925890043}"/>
              </a:ext>
            </a:extLst>
          </p:cNvPr>
          <p:cNvSpPr/>
          <p:nvPr/>
        </p:nvSpPr>
        <p:spPr>
          <a:xfrm>
            <a:off x="449645" y="1160485"/>
            <a:ext cx="1127366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하늘상태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맑음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흐림 등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또한 결로 발생과 관련이 있는 것으로 보이므로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기상청 하늘상태 데이터를 추가적으로 활용하기로 하고 하늘상태 데이터가 없는 기간에 대해서는 운량 데이터를 통해 보완함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6BD1219-CAA4-41E3-BC59-0DF7F870DBEC}"/>
              </a:ext>
            </a:extLst>
          </p:cNvPr>
          <p:cNvGrpSpPr/>
          <p:nvPr/>
        </p:nvGrpSpPr>
        <p:grpSpPr>
          <a:xfrm>
            <a:off x="525818" y="2297737"/>
            <a:ext cx="6465532" cy="3829050"/>
            <a:chOff x="506768" y="1838326"/>
            <a:chExt cx="6465532" cy="382905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FC511E0-B394-4275-B25A-E83210E57C0C}"/>
                </a:ext>
              </a:extLst>
            </p:cNvPr>
            <p:cNvGrpSpPr/>
            <p:nvPr/>
          </p:nvGrpSpPr>
          <p:grpSpPr>
            <a:xfrm>
              <a:off x="506768" y="1838326"/>
              <a:ext cx="6465532" cy="3829050"/>
              <a:chOff x="287693" y="1150803"/>
              <a:chExt cx="6465532" cy="3829050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F42A3883-0AF1-403C-AA28-25E266DA99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44"/>
              <a:stretch/>
            </p:blipFill>
            <p:spPr>
              <a:xfrm>
                <a:off x="420213" y="1387510"/>
                <a:ext cx="6132987" cy="3535097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586625-937B-4383-B8B9-15DC5F595464}"/>
                  </a:ext>
                </a:extLst>
              </p:cNvPr>
              <p:cNvSpPr/>
              <p:nvPr/>
            </p:nvSpPr>
            <p:spPr>
              <a:xfrm>
                <a:off x="287693" y="1150803"/>
                <a:ext cx="6465532" cy="3829050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F886C2-03BA-4B64-A44D-BDCF58B51665}"/>
                </a:ext>
              </a:extLst>
            </p:cNvPr>
            <p:cNvSpPr txBox="1"/>
            <p:nvPr/>
          </p:nvSpPr>
          <p:spPr>
            <a:xfrm>
              <a:off x="2134166" y="1940194"/>
              <a:ext cx="333356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하늘상태에 따른 결로 발생 빈도 수 분포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5C3CEFA-B7C9-4AAA-9F2B-A9E1B81C3760}"/>
                </a:ext>
              </a:extLst>
            </p:cNvPr>
            <p:cNvSpPr/>
            <p:nvPr/>
          </p:nvSpPr>
          <p:spPr>
            <a:xfrm>
              <a:off x="3800948" y="5324475"/>
              <a:ext cx="294802" cy="28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FEFB351-0971-4D07-AFE3-4BEFF19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2" y="3926511"/>
            <a:ext cx="3324225" cy="1857375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C8DE53FE-78CF-4743-9929-AB33FFEB7173}"/>
              </a:ext>
            </a:extLst>
          </p:cNvPr>
          <p:cNvSpPr/>
          <p:nvPr/>
        </p:nvSpPr>
        <p:spPr>
          <a:xfrm>
            <a:off x="7662861" y="5849788"/>
            <a:ext cx="33004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기상청 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주요업무 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예보업무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&gt;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예보용어해설 참고 </a:t>
            </a:r>
            <a:endParaRPr lang="en-US" altLang="ko-KR" sz="1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89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E-R Diagram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627C18-3D32-4455-AEE9-1461F18F33B2}"/>
              </a:ext>
            </a:extLst>
          </p:cNvPr>
          <p:cNvGrpSpPr/>
          <p:nvPr/>
        </p:nvGrpSpPr>
        <p:grpSpPr>
          <a:xfrm>
            <a:off x="1779814" y="1217538"/>
            <a:ext cx="8632372" cy="5136396"/>
            <a:chOff x="1156062" y="1217538"/>
            <a:chExt cx="8632372" cy="51363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1F5D3A-1E48-4FA3-8F1F-595693585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9" t="28021" r="7650"/>
            <a:stretch/>
          </p:blipFill>
          <p:spPr>
            <a:xfrm>
              <a:off x="1156062" y="1557802"/>
              <a:ext cx="8632372" cy="4796132"/>
            </a:xfrm>
            <a:prstGeom prst="rect">
              <a:avLst/>
            </a:prstGeom>
          </p:spPr>
        </p:pic>
        <p:pic>
          <p:nvPicPr>
            <p:cNvPr id="6" name="Picture 2" descr="현대제철 로고">
              <a:extLst>
                <a:ext uri="{FF2B5EF4-FFF2-40B4-BE49-F238E27FC236}">
                  <a16:creationId xmlns:a16="http://schemas.microsoft.com/office/drawing/2014/main" id="{44E724C6-D10E-4871-BC20-D95799CC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393" y="1217538"/>
              <a:ext cx="664807" cy="28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5500A1-363D-49C0-B984-3E416DC41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062" y="1689545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C975032E-8975-4904-B088-F7A84635F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240" y="4089845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2CDEEEA5-14AB-475A-AC64-C164EA36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30403" b="-2695"/>
            <a:stretch/>
          </p:blipFill>
          <p:spPr bwMode="auto">
            <a:xfrm>
              <a:off x="5885383" y="4575620"/>
              <a:ext cx="293167" cy="28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979876CD-1F16-4657-82A9-85133942D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048" y="1505898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756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92EE57-2202-4319-B01B-EC2FCBFCD3B7}"/>
              </a:ext>
            </a:extLst>
          </p:cNvPr>
          <p:cNvGrpSpPr/>
          <p:nvPr/>
        </p:nvGrpSpPr>
        <p:grpSpPr>
          <a:xfrm>
            <a:off x="5431519" y="4648200"/>
            <a:ext cx="2480747" cy="1638293"/>
            <a:chOff x="1409700" y="4648200"/>
            <a:chExt cx="2714707" cy="940771"/>
          </a:xfrm>
          <a:solidFill>
            <a:srgbClr val="F7F7F7"/>
          </a:solidFill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FA51715C-CA4A-434B-B166-86C62E8D402C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830B18-4C88-44BC-8D71-C2F4BEA70FC9}"/>
                </a:ext>
              </a:extLst>
            </p:cNvPr>
            <p:cNvSpPr/>
            <p:nvPr/>
          </p:nvSpPr>
          <p:spPr>
            <a:xfrm>
              <a:off x="1409700" y="4782737"/>
              <a:ext cx="2714707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EDA &amp;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파생변수 생성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정규화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언더샘플링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주 활용 모델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658031" y="1147754"/>
            <a:ext cx="10705294" cy="5355828"/>
            <a:chOff x="658031" y="1309679"/>
            <a:chExt cx="10705294" cy="53558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plant1_train, plant2_train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57,914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컬럼 추가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선형값으로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보간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plant1_null.interpolate()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69D671-7119-4E80-9A59-3D31BA903115}"/>
                </a:ext>
              </a:extLst>
            </p:cNvPr>
            <p:cNvSpPr/>
            <p:nvPr/>
          </p:nvSpPr>
          <p:spPr>
            <a:xfrm>
              <a:off x="6707209" y="2236232"/>
              <a:ext cx="3219447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외의 모든 컬럼이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결측치인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행 제거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plant2.dropna()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형태로 변환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divide_location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I,j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4" y="396978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plantConcatAndSort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3219442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X24H_TMA, X48H_TMA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pd.DatetimeIndex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 +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timedelta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(days=1)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77F2E8-1C9A-4E5D-84C2-CE8DB5422AFB}"/>
                </a:ext>
              </a:extLst>
            </p:cNvPr>
            <p:cNvSpPr/>
            <p:nvPr/>
          </p:nvSpPr>
          <p:spPr>
            <a:xfrm>
              <a:off x="7431907" y="4836557"/>
              <a:ext cx="3931418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subset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merge,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concat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494277A-0B4D-462E-86B3-82675AEF993A}"/>
                </a:ext>
              </a:extLst>
            </p:cNvPr>
            <p:cNvSpPr/>
            <p:nvPr/>
          </p:nvSpPr>
          <p:spPr>
            <a:xfrm>
              <a:off x="658031" y="604852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DA0332C-7694-4FD8-A711-8FBF0AE4B8ED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2158216" y="580441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1103DC-7666-4B88-9AEA-DCBAFEF9C50C}"/>
                </a:ext>
              </a:extLst>
            </p:cNvPr>
            <p:cNvCxnSpPr/>
            <p:nvPr/>
          </p:nvCxnSpPr>
          <p:spPr>
            <a:xfrm>
              <a:off x="2158216" y="59379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289EAA-E443-4BE1-A285-B78607D380B6}"/>
                </a:ext>
              </a:extLst>
            </p:cNvPr>
            <p:cNvSpPr/>
            <p:nvPr/>
          </p:nvSpPr>
          <p:spPr>
            <a:xfrm>
              <a:off x="4068783" y="5697647"/>
              <a:ext cx="4198113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 =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(0)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FD8581-3A53-4424-A176-9B9634B8022F}"/>
              </a:ext>
            </a:extLst>
          </p:cNvPr>
          <p:cNvSpPr/>
          <p:nvPr/>
        </p:nvSpPr>
        <p:spPr>
          <a:xfrm>
            <a:off x="9701349" y="6242466"/>
            <a:ext cx="16619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1.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3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AWS_data.ipynb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weather_aws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78E914C-D454-438B-B9CF-D478B8A748E6}"/>
                  </a:ext>
                </a:extLst>
              </p:cNvPr>
              <p:cNvSpPr/>
              <p:nvPr/>
            </p:nvSpPr>
            <p:spPr>
              <a:xfrm>
                <a:off x="7868453" y="4241720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cloud.loc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==-59.4, 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'] =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cloud.avg_tca.mean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2400657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aws_cloud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aws_icsr_ss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일사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일조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aws_lwt_tg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초상온도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aws_prsr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기압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aws_rhm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상대습도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강수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aws_ta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aws_ts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지면온도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aws_wind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바람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35,064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49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10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F2D661-AD26-429E-8A2B-06BFE72732C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E8331B-6F2E-4E04-838F-8A80F3CB875C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1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8ECFC7-F0DE-4E73-8313-52E36A7B4B0C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33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sea_data.ipynb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weather_sea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605294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sea_buoy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BUOY)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sea_lb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등표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70,117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29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16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A0B98F-6BE8-4EC8-B7E3-F7C8017BD08F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34E7C3-A5A8-4B19-86FE-BE4A30D32719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2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283DD72-AF5E-4765-99AE-2EA7D4A1795F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61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1819276" y="1585189"/>
            <a:ext cx="8553447" cy="4494738"/>
            <a:chOff x="658031" y="1309679"/>
            <a:chExt cx="8553447" cy="44947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weather_asos</a:t>
              </a:r>
              <a:endParaRPr lang="en-US" altLang="ko-KR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2016.04 – 2020.03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48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csv</a:t>
              </a:r>
              <a:endPara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정리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all_data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컬럼명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변겅</a:t>
              </a:r>
              <a:endPara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영문 컬럼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3" y="3969782"/>
              <a:ext cx="2647945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df_concat.fillna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(method='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ffill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')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202736-3DC5-40FB-8CEE-C8817C178870}"/>
                </a:ext>
              </a:extLst>
            </p:cNvPr>
            <p:cNvSpPr/>
            <p:nvPr/>
          </p:nvSpPr>
          <p:spPr>
            <a:xfrm>
              <a:off x="671673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+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컬럼 통합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일시의 </a:t>
              </a:r>
              <a:r>
                <a:rPr lang="ko-KR" altLang="en-US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결측치를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시간 값으로 대체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4053B6-A06D-4DE3-BBFC-830A2D97603B}"/>
              </a:ext>
            </a:extLst>
          </p:cNvPr>
          <p:cNvSpPr/>
          <p:nvPr/>
        </p:nvSpPr>
        <p:spPr>
          <a:xfrm>
            <a:off x="8153400" y="6242466"/>
            <a:ext cx="3209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A08C1D-65B3-42BB-9DF5-F31794AE1BE0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048CD2-6DB9-4B40-BEE4-3176D0F9081D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3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F741F64-63A9-4438-97AD-4CE66946305C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11C66D-AA99-44BE-8822-269193366EEF}"/>
              </a:ext>
            </a:extLst>
          </p:cNvPr>
          <p:cNvSpPr/>
          <p:nvPr/>
        </p:nvSpPr>
        <p:spPr>
          <a:xfrm>
            <a:off x="8063520" y="1431488"/>
            <a:ext cx="3118829" cy="605294"/>
          </a:xfrm>
          <a:prstGeom prst="rect">
            <a:avLst/>
          </a:prstGeom>
          <a:noFill/>
          <a:ln w="19050">
            <a:solidFill>
              <a:srgbClr val="7F7E7E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2018.01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데이터는 분 단위 데이터가 없어 시간 단위 데이터로 대체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A51397F-9393-47AD-9D1F-6B99F8CAD8B8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4128480" y="1431488"/>
            <a:ext cx="5494455" cy="806888"/>
          </a:xfrm>
          <a:prstGeom prst="bentConnector4">
            <a:avLst>
              <a:gd name="adj1" fmla="val -76"/>
              <a:gd name="adj2" fmla="val 128331"/>
            </a:avLst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08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5484754"/>
              <a:chOff x="1344192" y="1248395"/>
              <a:chExt cx="9167054" cy="548475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4427534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73919B-F0D4-4176-9569-400CDB74015F}"/>
                  </a:ext>
                </a:extLst>
              </p:cNvPr>
              <p:cNvSpPr/>
              <p:nvPr/>
            </p:nvSpPr>
            <p:spPr>
              <a:xfrm>
                <a:off x="4427534" y="34248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4427534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4427534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5927719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5927719" y="488204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574B7A-DD56-4530-AB55-45C2FDA98B7F}"/>
                  </a:ext>
                </a:extLst>
              </p:cNvPr>
              <p:cNvSpPr/>
              <p:nvPr/>
            </p:nvSpPr>
            <p:spPr>
              <a:xfrm>
                <a:off x="1344192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Sky1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22,250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42C2E-DF99-44EB-B98B-0332528FFAC3}"/>
                  </a:ext>
                </a:extLst>
              </p:cNvPr>
              <p:cNvSpPr/>
              <p:nvPr/>
            </p:nvSpPr>
            <p:spPr>
              <a:xfrm>
                <a:off x="7510876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A0F6D7-042B-4186-B494-A245C4B09E53}"/>
                  </a:ext>
                </a:extLst>
              </p:cNvPr>
              <p:cNvSpPr/>
              <p:nvPr/>
            </p:nvSpPr>
            <p:spPr>
              <a:xfrm>
                <a:off x="7510368" y="3429000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D627463-8A64-45FF-8613-EC515B082773}"/>
                  </a:ext>
                </a:extLst>
              </p:cNvPr>
              <p:cNvSpPr/>
              <p:nvPr/>
            </p:nvSpPr>
            <p:spPr>
              <a:xfrm>
                <a:off x="7510368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중복제거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12,383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C58B997-3E55-4F54-A408-089533EA23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9010553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6026A7B-C3B0-4310-A948-1B5B6522A11E}"/>
                  </a:ext>
                </a:extLst>
              </p:cNvPr>
              <p:cNvSpPr/>
              <p:nvPr/>
            </p:nvSpPr>
            <p:spPr>
              <a:xfrm>
                <a:off x="7510368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6D56239-8A61-4BDA-BD40-7E7DFD528760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>
                <a:off x="9010553" y="490293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598724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Sky2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1864B261-5051-45BB-85CC-8B447A7F3D03}"/>
                  </a:ext>
                </a:extLst>
              </p:cNvPr>
              <p:cNvCxnSpPr>
                <a:cxnSpLocks/>
                <a:endCxn id="65" idx="0"/>
              </p:cNvCxnSpPr>
              <p:nvPr/>
            </p:nvCxnSpPr>
            <p:spPr>
              <a:xfrm>
                <a:off x="5927719" y="5743133"/>
                <a:ext cx="0" cy="24410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598724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Sky3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A75BFE3-5595-418B-993B-0B4510050C36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>
                <a:off x="9010553" y="576402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794305B-CEA5-4CE9-AC24-08775FAE596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471AFC-F56B-434B-BEC1-1418AF70EA35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5C58BD0-499B-498B-82E1-3CEA73193E8D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22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C447A1-A101-445E-B938-3C2DD7205A46}"/>
              </a:ext>
            </a:extLst>
          </p:cNvPr>
          <p:cNvGrpSpPr/>
          <p:nvPr/>
        </p:nvGrpSpPr>
        <p:grpSpPr>
          <a:xfrm>
            <a:off x="1308942" y="1101783"/>
            <a:ext cx="9574115" cy="5546602"/>
            <a:chOff x="1308942" y="1101783"/>
            <a:chExt cx="9574115" cy="554660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767FF8-CA1C-48C4-AFC5-BCDF9233509A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CE46499-2166-4C01-97AB-0585DA10F06E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7564217-1092-4908-A47B-A4F55CDD251F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C3D5285-AFA5-4A51-839D-F45C90F74849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AA2FCC0-B125-4455-9B7B-C0220F93DCA1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0C4405A3-F2F2-45B2-B736-738A2A01C10E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606258D-C9FC-4963-BDB3-78E9B02DF3D5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3395173-97D5-4D27-8316-97CAE87FD87A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EABDF4CB-050A-41FC-80E2-AE70D01C229F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A518A6C0-7806-48C9-857B-B30D5B4EDCB8}"/>
                    </a:ext>
                  </a:extLst>
                </p:cNvPr>
                <p:cNvCxnSpPr>
                  <a:cxnSpLocks/>
                  <a:stCxn id="44" idx="2"/>
                  <a:endCxn id="45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87DE380-6EFF-4611-831D-1A79709EF22E}"/>
                    </a:ext>
                  </a:extLst>
                </p:cNvPr>
                <p:cNvCxnSpPr>
                  <a:cxnSpLocks/>
                  <a:stCxn id="45" idx="2"/>
                  <a:endCxn id="46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0407922-77D0-49A5-B950-686228967D5B}"/>
                    </a:ext>
                  </a:extLst>
                </p:cNvPr>
                <p:cNvCxnSpPr>
                  <a:cxnSpLocks/>
                  <a:stCxn id="46" idx="2"/>
                  <a:endCxn id="47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5E63130-3730-4183-AB99-C90D4F20676E}"/>
                    </a:ext>
                  </a:extLst>
                </p:cNvPr>
                <p:cNvCxnSpPr>
                  <a:cxnSpLocks/>
                  <a:stCxn id="47" idx="2"/>
                  <a:endCxn id="50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783CEFD7-BF13-4133-9DB5-6889A63D17A9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66A7B91-8C99-4AAD-B2AE-35AA75B01FAC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6E8A534-B046-410E-9744-5B3E21962D9C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BE5D2AE-0E1C-43E8-A30D-DB250343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BBB9AA47-B3EE-42EF-B14B-95A24B3CA350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Sky1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22,250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45A40A05-9065-4136-A001-259DCAE6C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52798914-5BA6-418C-937B-B5F0878E804D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286B1883-D596-4900-A4C4-A332BC226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E7A0550-03E6-403D-83F7-793258D8CEB2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4864D8BF-397B-43AE-97A4-8914CA66C1AB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3414B756-AB33-4940-AA12-BD28DD2C8207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2741CB76-3857-46C5-A96E-391BC3ADF4B6}"/>
                    </a:ext>
                  </a:extLst>
                </p:cNvPr>
                <p:cNvCxnSpPr>
                  <a:cxnSpLocks/>
                  <a:endCxn id="69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950DAE29-7D8A-4F39-8FCA-F296FABEE418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C21D5E8-B63D-4571-9CC4-820AB323D50D}"/>
                    </a:ext>
                  </a:extLst>
                </p:cNvPr>
                <p:cNvCxnSpPr>
                  <a:cxnSpLocks/>
                  <a:endCxn id="71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494E5409-2FFD-4CCC-90A4-80AD6CD527BD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7C7801ED-58AD-4076-B770-3FDC1A45A670}"/>
                    </a:ext>
                  </a:extLst>
                </p:cNvPr>
                <p:cNvCxnSpPr>
                  <a:cxnSpLocks/>
                  <a:endCxn id="73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E8BF82E9-32CC-4875-A44B-16967CB5B06E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3E783531-2BE2-464F-A9D6-EB96B4EC99FF}"/>
                    </a:ext>
                  </a:extLst>
                </p:cNvPr>
                <p:cNvCxnSpPr>
                  <a:cxnSpLocks/>
                  <a:endCxn id="75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B9305BB-8CDF-40D3-8DEB-53770BCCC0BF}"/>
                </a:ext>
              </a:extLst>
            </p:cNvPr>
            <p:cNvSpPr/>
            <p:nvPr/>
          </p:nvSpPr>
          <p:spPr>
            <a:xfrm>
              <a:off x="4439944" y="1412737"/>
              <a:ext cx="6443113" cy="5235648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3644C0-CE5A-4DD0-8CBF-B8BEFBE472FE}"/>
                </a:ext>
              </a:extLst>
            </p:cNvPr>
            <p:cNvSpPr/>
            <p:nvPr/>
          </p:nvSpPr>
          <p:spPr>
            <a:xfrm>
              <a:off x="4864458" y="1809421"/>
              <a:ext cx="2494744" cy="861774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연도별 데이터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preprocessing()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연도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/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월 추가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add_yearmonth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일시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(MEA_DDHR)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AADBC64-43B3-4BD3-8013-8337A532B698}"/>
                </a:ext>
              </a:extLst>
            </p:cNvPr>
            <p:cNvSpPr/>
            <p:nvPr/>
          </p:nvSpPr>
          <p:spPr>
            <a:xfrm>
              <a:off x="4863950" y="2910080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없는 데이터만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2016 ~ 2018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년 일부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1A464C6-2672-4FC3-8850-69162E992BE1}"/>
                </a:ext>
              </a:extLst>
            </p:cNvPr>
            <p:cNvCxnSpPr>
              <a:cxnSpLocks/>
            </p:cNvCxnSpPr>
            <p:nvPr/>
          </p:nvCxnSpPr>
          <p:spPr>
            <a:xfrm>
              <a:off x="3012658" y="2283316"/>
              <a:ext cx="1768828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881AF0-A154-4A7F-BAB8-A5597582026C}"/>
                </a:ext>
              </a:extLst>
            </p:cNvPr>
            <p:cNvCxnSpPr>
              <a:cxnSpLocks/>
            </p:cNvCxnSpPr>
            <p:nvPr/>
          </p:nvCxnSpPr>
          <p:spPr>
            <a:xfrm>
              <a:off x="3012658" y="3160132"/>
              <a:ext cx="1768828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4BA7D3E-2E1C-48D5-A81E-D6E61CD87EDE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8C2878B-E016-4152-80B8-F747658A6456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F0D18D3-C346-44B6-BDA9-EBF166D0ABE6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349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공모배경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058D5C9-4581-459C-A4BE-A568DEA76ABD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D5A806C-B7C6-4570-A73A-3BEF3D77E5B1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C671B107-E2CC-4A31-9A84-FB9C7DB8727A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B03E6C-4175-4976-8E41-8500B055D709}"/>
              </a:ext>
            </a:extLst>
          </p:cNvPr>
          <p:cNvGrpSpPr/>
          <p:nvPr/>
        </p:nvGrpSpPr>
        <p:grpSpPr>
          <a:xfrm>
            <a:off x="1095376" y="1101783"/>
            <a:ext cx="10330269" cy="5560274"/>
            <a:chOff x="1095376" y="1101783"/>
            <a:chExt cx="10330269" cy="5560274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F547372D-371A-4B98-B12A-C7CFD19EDB37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4D51334-530B-45ED-ADB5-9F12D39C217A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51F724BF-B1BF-402C-80EC-42B2FC7D46DB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5160918E-DA02-4ED7-9FFE-3BE09332A75E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E07F7D82-F8FF-4ACD-B54A-7DFCABFFA708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F9D720B9-A7F8-4223-A0B1-10D5FA149AAF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21AFDD7D-AA23-4DEA-BD0E-4CD3459529DD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DC77E0E-ABFC-4462-8096-5341DB0C956E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E0E0EFD7-45B6-4D8A-B6EB-2F6A17F655C8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AA12FE51-1AE4-4FD7-93EC-D9D1B1D51B21}"/>
                    </a:ext>
                  </a:extLst>
                </p:cNvPr>
                <p:cNvCxnSpPr>
                  <a:cxnSpLocks/>
                  <a:stCxn id="148" idx="2"/>
                  <a:endCxn id="149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0A7AC658-1C17-4DF0-950A-B65009A75759}"/>
                    </a:ext>
                  </a:extLst>
                </p:cNvPr>
                <p:cNvCxnSpPr>
                  <a:cxnSpLocks/>
                  <a:stCxn id="149" idx="2"/>
                  <a:endCxn id="150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98F9958-C33C-4338-84F7-DAC703539BC4}"/>
                    </a:ext>
                  </a:extLst>
                </p:cNvPr>
                <p:cNvCxnSpPr>
                  <a:cxnSpLocks/>
                  <a:stCxn id="150" idx="2"/>
                  <a:endCxn id="151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EA67E736-F6C4-40CF-A08D-C91991380BE3}"/>
                    </a:ext>
                  </a:extLst>
                </p:cNvPr>
                <p:cNvCxnSpPr>
                  <a:cxnSpLocks/>
                  <a:stCxn id="151" idx="2"/>
                  <a:endCxn id="152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6714D067-E483-483A-878A-56873A97D877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E8C27EC-2759-4727-A1C0-8B98757D7FEC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9DB11AFF-FAAE-4663-9C0C-8FFFB6A00F36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EF670E58-0676-489C-AB90-D016B52CF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6EAE8856-ABE8-4DCA-BC3E-B6DA7B2B8246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222,50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93FDDB3C-9DF9-420D-9DC9-874D9496F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E093A427-C2C7-4054-8793-C8589677B070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C49E6D91-32D3-4232-8283-3AEAECA27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AC8B619F-0962-4828-8EEE-ABB2DC202F82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D4D0AB03-2DAE-4143-B590-5D9E1E1FA33D}"/>
                    </a:ext>
                  </a:extLst>
                </p:cNvPr>
                <p:cNvCxnSpPr>
                  <a:cxnSpLocks/>
                  <a:endCxn id="165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959EBC9A-6DEA-4B3F-B287-D366F7993F90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0E32F99D-8ECA-4DF4-BF11-DB9360E9DB91}"/>
                    </a:ext>
                  </a:extLst>
                </p:cNvPr>
                <p:cNvCxnSpPr>
                  <a:cxnSpLocks/>
                  <a:endCxn id="167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D2F1CFCD-3885-4E8D-BB56-FDF084833BB5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313FBA3D-581C-4AEE-9F4C-371C5EB16DFB}"/>
                    </a:ext>
                  </a:extLst>
                </p:cNvPr>
                <p:cNvCxnSpPr>
                  <a:cxnSpLocks/>
                  <a:endCxn id="169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9B4633F4-50B4-4368-AF82-56EA45FA90BA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Sky2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1C91E7DF-BCDA-4479-BEEA-D914593E94B4}"/>
                    </a:ext>
                  </a:extLst>
                </p:cNvPr>
                <p:cNvCxnSpPr>
                  <a:cxnSpLocks/>
                  <a:endCxn id="171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0AB4A9A5-D865-4849-B897-A802A4F4B6AC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CBAFCEE3-4567-48E1-8C6F-C726F4BF53A0}"/>
                    </a:ext>
                  </a:extLst>
                </p:cNvPr>
                <p:cNvCxnSpPr>
                  <a:cxnSpLocks/>
                  <a:endCxn id="173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584AB4F-1833-4981-A7D3-FB05F1EC2A1A}"/>
                </a:ext>
              </a:extLst>
            </p:cNvPr>
            <p:cNvSpPr/>
            <p:nvPr/>
          </p:nvSpPr>
          <p:spPr>
            <a:xfrm>
              <a:off x="7507258" y="1384663"/>
              <a:ext cx="3918387" cy="5277394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634D85-70CD-4E22-A21F-15BA9D2A4DB8}"/>
                </a:ext>
              </a:extLst>
            </p:cNvPr>
            <p:cNvSpPr/>
            <p:nvPr/>
          </p:nvSpPr>
          <p:spPr>
            <a:xfrm>
              <a:off x="1095376" y="1471115"/>
              <a:ext cx="3328109" cy="4402291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1995AD-9EDE-40DB-95AC-813AC937F93D}"/>
                </a:ext>
              </a:extLst>
            </p:cNvPr>
            <p:cNvCxnSpPr/>
            <p:nvPr/>
          </p:nvCxnSpPr>
          <p:spPr>
            <a:xfrm>
              <a:off x="6101890" y="229774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1547C6-7A22-4856-8D79-7638CF4ED19E}"/>
                </a:ext>
              </a:extLst>
            </p:cNvPr>
            <p:cNvSpPr/>
            <p:nvPr/>
          </p:nvSpPr>
          <p:spPr>
            <a:xfrm>
              <a:off x="8012458" y="2057472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연도별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all_data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FC6514A-5420-4046-9250-CBC9C14E97C0}"/>
                </a:ext>
              </a:extLst>
            </p:cNvPr>
            <p:cNvCxnSpPr/>
            <p:nvPr/>
          </p:nvCxnSpPr>
          <p:spPr>
            <a:xfrm>
              <a:off x="6101890" y="31645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C8D50F1-1FD5-4E7C-8322-FABA30FD813F}"/>
                </a:ext>
              </a:extLst>
            </p:cNvPr>
            <p:cNvSpPr/>
            <p:nvPr/>
          </p:nvSpPr>
          <p:spPr>
            <a:xfrm>
              <a:off x="8012458" y="2924247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운량 컬럼만 추출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MEA_DDHR,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CLOUD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176CF93-6A46-4542-B66D-32078ADC64A0}"/>
                </a:ext>
              </a:extLst>
            </p:cNvPr>
            <p:cNvCxnSpPr/>
            <p:nvPr/>
          </p:nvCxnSpPr>
          <p:spPr>
            <a:xfrm>
              <a:off x="6101890" y="4013872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525F5CE-A1DA-4555-A12F-F26C72F35270}"/>
                </a:ext>
              </a:extLst>
            </p:cNvPr>
            <p:cNvSpPr/>
            <p:nvPr/>
          </p:nvSpPr>
          <p:spPr>
            <a:xfrm>
              <a:off x="8012457" y="3763036"/>
              <a:ext cx="2647945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24BBAAE-3745-4DE9-82EB-D90BE59E1DF0}"/>
                </a:ext>
              </a:extLst>
            </p:cNvPr>
            <p:cNvCxnSpPr/>
            <p:nvPr/>
          </p:nvCxnSpPr>
          <p:spPr>
            <a:xfrm>
              <a:off x="6101890" y="4871938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8B6C31-37F7-4242-A146-CE2B17A1E295}"/>
                </a:ext>
              </a:extLst>
            </p:cNvPr>
            <p:cNvSpPr/>
            <p:nvPr/>
          </p:nvSpPr>
          <p:spPr>
            <a:xfrm>
              <a:off x="8012457" y="4622066"/>
              <a:ext cx="3350868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2018-10-15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데이터부터 추출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결측치가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너무 많아서 전체 데이터는 사용 불가능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4B2AC3D-11B2-4A4B-9355-CEDEAEFF0425}"/>
                </a:ext>
              </a:extLst>
            </p:cNvPr>
            <p:cNvCxnSpPr/>
            <p:nvPr/>
          </p:nvCxnSpPr>
          <p:spPr>
            <a:xfrm>
              <a:off x="6101890" y="5721637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E3D6A37-6378-42AE-82A1-AC97C9717C04}"/>
                </a:ext>
              </a:extLst>
            </p:cNvPr>
            <p:cNvSpPr/>
            <p:nvPr/>
          </p:nvSpPr>
          <p:spPr>
            <a:xfrm>
              <a:off x="8012457" y="5471765"/>
              <a:ext cx="3350868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하늘상태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(SKY)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 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which_sky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08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2E411C2-0F8F-4CEE-BA5C-731FFBFD4DE1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89A1DA-D4B4-4D85-B831-C1B9208A629B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0CC8CFE-0583-4EF4-BD52-3CD2B83D4530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EEDEE6-EA3D-4089-9B62-6AE3FA634CFE}"/>
              </a:ext>
            </a:extLst>
          </p:cNvPr>
          <p:cNvGrpSpPr/>
          <p:nvPr/>
        </p:nvGrpSpPr>
        <p:grpSpPr>
          <a:xfrm>
            <a:off x="1095376" y="1101783"/>
            <a:ext cx="9453523" cy="5546609"/>
            <a:chOff x="1095376" y="1101783"/>
            <a:chExt cx="9453523" cy="554660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2F4288A-2545-4F12-9301-7160D5D877B2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34053B6-A06D-4DE3-BBFC-830A2D97603B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2AD09B8-ED7C-43C7-9E74-495554D827DD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8B17EE4-9620-470C-B110-25D5D7C9A47B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E71EB3A-223D-48F9-921F-1F6ADFE358EE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866FE33-6A91-49E2-AC21-D07765E55691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C73919B-F0D4-4176-9569-400CDB74015F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2FE3F2BD-67AD-4D37-975E-2F7F59C36A62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DD2FEE7-1392-44E7-83D4-6722C8E4BF80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F6F9ED11-C210-433D-BE7D-A9C7B4DF7D0E}"/>
                    </a:ext>
                  </a:extLst>
                </p:cNvPr>
                <p:cNvCxnSpPr>
                  <a:cxnSpLocks/>
                  <a:stCxn id="10" idx="2"/>
                  <a:endCxn id="11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BF08908-6FF9-420F-B058-9B9253FC6F4E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1A71F5-4703-46A0-AC7C-4B8BDC9A1DDB}"/>
                    </a:ext>
                  </a:extLst>
                </p:cNvPr>
                <p:cNvCxnSpPr>
                  <a:cxnSpLocks/>
                  <a:stCxn id="12" idx="2"/>
                  <a:endCxn id="13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C7F7ADEE-5968-42C7-ABE6-E9B5E37E9FD8}"/>
                    </a:ext>
                  </a:extLst>
                </p:cNvPr>
                <p:cNvCxnSpPr>
                  <a:cxnSpLocks/>
                  <a:stCxn id="13" idx="2"/>
                  <a:endCxn id="14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AE5259-7239-45E5-AB80-468D4AF9457D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46C3D205-BB9E-41D8-8A63-473898FFB609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9574B7A-DD56-4530-AB55-45C2FDA98B7F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0BCF4442-2D40-4CEE-BB6A-D84F13464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CBEC0FF-8526-4499-BF50-D01611227348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222,50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7E0E978C-3670-43A2-B2D6-D833310CF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7342C2E-DF99-44EB-B98B-0332528FFAC3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716464E4-1284-4C63-AD61-D4D028620B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0FA0F6D7-042B-4186-B494-A245C4B09E53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AB4F89EA-EE7C-43E3-9636-025C22AE861E}"/>
                    </a:ext>
                  </a:extLst>
                </p:cNvPr>
                <p:cNvCxnSpPr>
                  <a:cxnSpLocks/>
                  <a:endCxn id="53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D627463-8A64-45FF-8613-EC515B082773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58B997-3E55-4F54-A408-089533EA235C}"/>
                    </a:ext>
                  </a:extLst>
                </p:cNvPr>
                <p:cNvCxnSpPr>
                  <a:cxnSpLocks/>
                  <a:endCxn id="61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6026A7B-C3B0-4310-A948-1B5B6522A11E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6D56239-8A61-4BDA-BD40-7E7DFD528760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3A0733C5-CA3B-432E-8C23-3820CCCF3441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1864B261-5051-45BB-85CC-8B447A7F3D03}"/>
                    </a:ext>
                  </a:extLst>
                </p:cNvPr>
                <p:cNvCxnSpPr>
                  <a:cxnSpLocks/>
                  <a:endCxn id="65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573BFF3A-30DC-42A5-B4EE-A897F39C6FD5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Sky3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9A75BFE3-5595-418B-993B-0B4510050C36}"/>
                    </a:ext>
                  </a:extLst>
                </p:cNvPr>
                <p:cNvCxnSpPr>
                  <a:cxnSpLocks/>
                  <a:endCxn id="68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7C133F-7FBA-4420-9DD6-8839C95E4F85}"/>
                </a:ext>
              </a:extLst>
            </p:cNvPr>
            <p:cNvGrpSpPr/>
            <p:nvPr/>
          </p:nvGrpSpPr>
          <p:grpSpPr>
            <a:xfrm>
              <a:off x="1095376" y="1471116"/>
              <a:ext cx="6452136" cy="5177276"/>
              <a:chOff x="1095376" y="1471116"/>
              <a:chExt cx="6452136" cy="517727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5B2F612-1627-4ACE-A211-92F5A1648625}"/>
                  </a:ext>
                </a:extLst>
              </p:cNvPr>
              <p:cNvSpPr/>
              <p:nvPr/>
            </p:nvSpPr>
            <p:spPr>
              <a:xfrm>
                <a:off x="1095376" y="1471116"/>
                <a:ext cx="6452136" cy="4285102"/>
              </a:xfrm>
              <a:prstGeom prst="rect">
                <a:avLst/>
              </a:prstGeom>
              <a:solidFill>
                <a:srgbClr val="FFFFFF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C7F1FEE-C509-4D82-816A-836DC283CCD1}"/>
                  </a:ext>
                </a:extLst>
              </p:cNvPr>
              <p:cNvSpPr/>
              <p:nvPr/>
            </p:nvSpPr>
            <p:spPr>
              <a:xfrm>
                <a:off x="4321444" y="5756217"/>
                <a:ext cx="3226063" cy="892175"/>
              </a:xfrm>
              <a:prstGeom prst="rect">
                <a:avLst/>
              </a:prstGeom>
              <a:solidFill>
                <a:srgbClr val="FFFFFF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59FB800-FBEF-4B95-8DC2-A429F0622A2B}"/>
                </a:ext>
              </a:extLst>
            </p:cNvPr>
            <p:cNvCxnSpPr/>
            <p:nvPr/>
          </p:nvCxnSpPr>
          <p:spPr>
            <a:xfrm>
              <a:off x="7281319" y="229774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6CCD5FB-9D09-4BF0-9042-FEBD717D6011}"/>
                </a:ext>
              </a:extLst>
            </p:cNvPr>
            <p:cNvSpPr/>
            <p:nvPr/>
          </p:nvSpPr>
          <p:spPr>
            <a:xfrm>
              <a:off x="4700265" y="2057472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운량 컬럼만 추출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MEA_DDHR, CLOUD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5BC9954-67BC-4480-839B-43D119656D81}"/>
                </a:ext>
              </a:extLst>
            </p:cNvPr>
            <p:cNvCxnSpPr/>
            <p:nvPr/>
          </p:nvCxnSpPr>
          <p:spPr>
            <a:xfrm>
              <a:off x="7281319" y="3149869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BEE4145-E08A-46DA-920D-AF1E935A4D2C}"/>
                </a:ext>
              </a:extLst>
            </p:cNvPr>
            <p:cNvSpPr/>
            <p:nvPr/>
          </p:nvSpPr>
          <p:spPr>
            <a:xfrm>
              <a:off x="4612253" y="2909601"/>
              <a:ext cx="2582756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1B080F9-EB3A-412E-A65A-3FDFC782E195}"/>
                </a:ext>
              </a:extLst>
            </p:cNvPr>
            <p:cNvCxnSpPr/>
            <p:nvPr/>
          </p:nvCxnSpPr>
          <p:spPr>
            <a:xfrm>
              <a:off x="7281319" y="3998853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7F78D2-8EFC-4D04-A3DE-449CBC3E4514}"/>
                </a:ext>
              </a:extLst>
            </p:cNvPr>
            <p:cNvSpPr/>
            <p:nvPr/>
          </p:nvSpPr>
          <p:spPr>
            <a:xfrm>
              <a:off x="4612253" y="3758585"/>
              <a:ext cx="2582756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중복제거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cloud2.drop_duplicates()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797501-A15A-4C66-AFAE-7F85C543EE43}"/>
                </a:ext>
              </a:extLst>
            </p:cNvPr>
            <p:cNvCxnSpPr/>
            <p:nvPr/>
          </p:nvCxnSpPr>
          <p:spPr>
            <a:xfrm>
              <a:off x="7281319" y="4850612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B730969-D190-444F-8070-560EEC9CBB0A}"/>
                </a:ext>
              </a:extLst>
            </p:cNvPr>
            <p:cNvSpPr/>
            <p:nvPr/>
          </p:nvSpPr>
          <p:spPr>
            <a:xfrm>
              <a:off x="3648269" y="4610344"/>
              <a:ext cx="3546740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2020-01-01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데이터부터 추출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sky1, sky2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에 없는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2020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년 데이터만 추출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5BFF079-A164-4075-A0E3-753B3609AE77}"/>
                </a:ext>
              </a:extLst>
            </p:cNvPr>
            <p:cNvCxnSpPr/>
            <p:nvPr/>
          </p:nvCxnSpPr>
          <p:spPr>
            <a:xfrm>
              <a:off x="7281319" y="57130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3EA37F2-625B-49E0-9F43-E25B6178C4B8}"/>
                </a:ext>
              </a:extLst>
            </p:cNvPr>
            <p:cNvSpPr/>
            <p:nvPr/>
          </p:nvSpPr>
          <p:spPr>
            <a:xfrm>
              <a:off x="3648269" y="5472732"/>
              <a:ext cx="3546740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하늘상태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(SKY)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 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which_sky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966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4573096"/>
              <a:chOff x="1344192" y="1248395"/>
              <a:chExt cx="9167054" cy="45730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Sky1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22,250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342900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Sky2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342900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Sky3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2299481-ADE1-4FAB-AB86-051FEC5FD333}"/>
                  </a:ext>
                </a:extLst>
              </p:cNvPr>
              <p:cNvSpPr/>
              <p:nvPr/>
            </p:nvSpPr>
            <p:spPr>
              <a:xfrm>
                <a:off x="4427534" y="5075582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34,104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BD1A75C3-0B74-46EC-A90D-58938F5231E8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>
                <a:off x="5927719" y="4174909"/>
                <a:ext cx="0" cy="900673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794305B-CEA5-4CE9-AC24-08775FAE596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471AFC-F56B-434B-BEC1-1418AF70EA35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5C58BD0-499B-498B-82E1-3CEA73193E8D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7239D4-7C13-45C7-80C6-D7D4F6892773}"/>
              </a:ext>
            </a:extLst>
          </p:cNvPr>
          <p:cNvGrpSpPr/>
          <p:nvPr/>
        </p:nvGrpSpPr>
        <p:grpSpPr>
          <a:xfrm>
            <a:off x="2859170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6FE83B-B3A0-4321-AAC4-336305EC0A5E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D9F643-9491-497B-A66B-5B0BA8AE6C0B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8DFEF9A-5112-41DE-AB86-7C1EC0272B5A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B103319-748C-49CA-843B-6C8766942151}"/>
              </a:ext>
            </a:extLst>
          </p:cNvPr>
          <p:cNvGrpSpPr/>
          <p:nvPr/>
        </p:nvGrpSpPr>
        <p:grpSpPr>
          <a:xfrm>
            <a:off x="5932986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C25C9B7-0185-4225-8D90-D34D0BDC9907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BDD7D3-3758-431F-9E69-EE188617B92C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471BDA8-336A-46DC-BCBB-3CE1F001D3EA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F520B14-598C-4989-AA1E-392204FBF9E8}"/>
              </a:ext>
            </a:extLst>
          </p:cNvPr>
          <p:cNvGrpSpPr/>
          <p:nvPr/>
        </p:nvGrpSpPr>
        <p:grpSpPr>
          <a:xfrm>
            <a:off x="9015821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CD1761B-CE35-43F3-8F2E-982778011273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919E6B7-F526-48A7-95AB-992DA57AE75C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0B4F9D6-E8CB-4924-B9E4-51DE63695ECD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5E603AE-A711-40C7-920B-4E2CACD8A7D0}"/>
              </a:ext>
            </a:extLst>
          </p:cNvPr>
          <p:cNvCxnSpPr>
            <a:stCxn id="40" idx="2"/>
            <a:endCxn id="66" idx="1"/>
          </p:cNvCxnSpPr>
          <p:nvPr/>
        </p:nvCxnSpPr>
        <p:spPr>
          <a:xfrm rot="16200000" flipH="1">
            <a:off x="3023723" y="3860460"/>
            <a:ext cx="1299771" cy="1583157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21393A7-5482-4AA0-B594-18A0A6425CE0}"/>
              </a:ext>
            </a:extLst>
          </p:cNvPr>
          <p:cNvCxnSpPr>
            <a:cxnSpLocks/>
            <a:stCxn id="68" idx="2"/>
            <a:endCxn id="66" idx="3"/>
          </p:cNvCxnSpPr>
          <p:nvPr/>
        </p:nvCxnSpPr>
        <p:spPr>
          <a:xfrm rot="5400000">
            <a:off x="7620068" y="3873787"/>
            <a:ext cx="1273628" cy="158264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B31623-C0B5-4A4E-878F-3EEBE2994D24}"/>
              </a:ext>
            </a:extLst>
          </p:cNvPr>
          <p:cNvGrpSpPr/>
          <p:nvPr/>
        </p:nvGrpSpPr>
        <p:grpSpPr>
          <a:xfrm>
            <a:off x="5978705" y="4248881"/>
            <a:ext cx="2711164" cy="492443"/>
            <a:chOff x="9061540" y="4585678"/>
            <a:chExt cx="2711164" cy="49244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FFB637-B505-42BA-BBD0-17AD3D669213}"/>
                </a:ext>
              </a:extLst>
            </p:cNvPr>
            <p:cNvSpPr/>
            <p:nvPr/>
          </p:nvSpPr>
          <p:spPr>
            <a:xfrm>
              <a:off x="9277960" y="4585678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모든 기간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([sky1, sky2, sky3])</a:t>
              </a: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A4F3C9A1-58CF-400B-9DE1-319C3D17B913}"/>
                </a:ext>
              </a:extLst>
            </p:cNvPr>
            <p:cNvCxnSpPr>
              <a:cxnSpLocks/>
            </p:cNvCxnSpPr>
            <p:nvPr/>
          </p:nvCxnSpPr>
          <p:spPr>
            <a:xfrm>
              <a:off x="9061540" y="4827528"/>
              <a:ext cx="170904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604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F54688-9FBF-4A0D-8AB3-DAE6D4E553BA}"/>
              </a:ext>
            </a:extLst>
          </p:cNvPr>
          <p:cNvGrpSpPr/>
          <p:nvPr/>
        </p:nvGrpSpPr>
        <p:grpSpPr>
          <a:xfrm>
            <a:off x="754722" y="5767235"/>
            <a:ext cx="10582960" cy="448460"/>
            <a:chOff x="2509935" y="1961147"/>
            <a:chExt cx="4683968" cy="83444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F360C7-1B17-4073-84CD-9817BCF87213}"/>
                </a:ext>
              </a:extLst>
            </p:cNvPr>
            <p:cNvSpPr/>
            <p:nvPr/>
          </p:nvSpPr>
          <p:spPr>
            <a:xfrm>
              <a:off x="2509935" y="1961147"/>
              <a:ext cx="4683968" cy="834441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46839-CCCD-4863-A2D5-F016F4966A9B}"/>
                </a:ext>
              </a:extLst>
            </p:cNvPr>
            <p:cNvSpPr txBox="1"/>
            <p:nvPr/>
          </p:nvSpPr>
          <p:spPr>
            <a:xfrm>
              <a:off x="2665211" y="1961147"/>
              <a:ext cx="445404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위치별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 내 센서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위치별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결로 발생 빈도의 차이가 있음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4CC59E9-200C-4BAC-8D8E-62FF282799AF}"/>
              </a:ext>
            </a:extLst>
          </p:cNvPr>
          <p:cNvSpPr txBox="1"/>
          <p:nvPr/>
        </p:nvSpPr>
        <p:spPr>
          <a:xfrm>
            <a:off x="3489174" y="1493920"/>
            <a:ext cx="561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위치별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센서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위치별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결로 발생 빈도 분포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ED6FF5-D5AF-41FD-8180-38D540A9617E}"/>
              </a:ext>
            </a:extLst>
          </p:cNvPr>
          <p:cNvGrpSpPr/>
          <p:nvPr/>
        </p:nvGrpSpPr>
        <p:grpSpPr>
          <a:xfrm>
            <a:off x="754722" y="1952066"/>
            <a:ext cx="10582961" cy="3326704"/>
            <a:chOff x="754722" y="1952066"/>
            <a:chExt cx="10582961" cy="332670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D051BD-D193-47A9-BF0D-61446387FF01}"/>
                </a:ext>
              </a:extLst>
            </p:cNvPr>
            <p:cNvGrpSpPr/>
            <p:nvPr/>
          </p:nvGrpSpPr>
          <p:grpSpPr>
            <a:xfrm>
              <a:off x="811872" y="2129694"/>
              <a:ext cx="5388903" cy="3031976"/>
              <a:chOff x="555381" y="3355789"/>
              <a:chExt cx="5526364" cy="303197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72D2D87-1B92-4B0A-B3BA-D937A833C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37"/>
              <a:stretch/>
            </p:blipFill>
            <p:spPr>
              <a:xfrm>
                <a:off x="664577" y="3355789"/>
                <a:ext cx="5417168" cy="30319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C16CE-A648-4DF4-8E4C-6338218080F6}"/>
                  </a:ext>
                </a:extLst>
              </p:cNvPr>
              <p:cNvSpPr txBox="1"/>
              <p:nvPr/>
            </p:nvSpPr>
            <p:spPr>
              <a:xfrm rot="16200000">
                <a:off x="231918" y="4733277"/>
                <a:ext cx="92392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결로 수</a:t>
                </a: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E8F07D7-1A5E-4370-8C89-F30038DE5493}"/>
                </a:ext>
              </a:extLst>
            </p:cNvPr>
            <p:cNvSpPr/>
            <p:nvPr/>
          </p:nvSpPr>
          <p:spPr>
            <a:xfrm>
              <a:off x="754722" y="1952066"/>
              <a:ext cx="5540526" cy="3326704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83E2C9-F796-44DE-A7B0-3F87BDC4C6C5}"/>
                </a:ext>
              </a:extLst>
            </p:cNvPr>
            <p:cNvSpPr/>
            <p:nvPr/>
          </p:nvSpPr>
          <p:spPr>
            <a:xfrm>
              <a:off x="6400181" y="1952066"/>
              <a:ext cx="4937502" cy="3326704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1439"/>
            <a:stretch/>
          </p:blipFill>
          <p:spPr>
            <a:xfrm>
              <a:off x="6533826" y="2514599"/>
              <a:ext cx="2279053" cy="227330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9008" r="6050"/>
            <a:stretch/>
          </p:blipFill>
          <p:spPr>
            <a:xfrm>
              <a:off x="9051147" y="2514599"/>
              <a:ext cx="2222501" cy="23284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650AEC-7D5A-4D1F-AE8A-76B6FD2DE4E9}"/>
                </a:ext>
              </a:extLst>
            </p:cNvPr>
            <p:cNvSpPr txBox="1"/>
            <p:nvPr/>
          </p:nvSpPr>
          <p:spPr>
            <a:xfrm>
              <a:off x="3127367" y="1969942"/>
              <a:ext cx="12160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 위치</a:t>
              </a:r>
              <a:endParaRPr lang="en-US" altLang="ko-KR" sz="16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2D29C0-116E-47A1-A799-5D5CC7B3A2D9}"/>
                </a:ext>
              </a:extLst>
            </p:cNvPr>
            <p:cNvSpPr txBox="1"/>
            <p:nvPr/>
          </p:nvSpPr>
          <p:spPr>
            <a:xfrm>
              <a:off x="9328475" y="2308496"/>
              <a:ext cx="12160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sz="16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endParaRPr lang="en-US" altLang="ko-KR" sz="16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D7BFC-3419-46FC-BC2C-2B8E1AC2F333}"/>
                </a:ext>
              </a:extLst>
            </p:cNvPr>
            <p:cNvSpPr txBox="1"/>
            <p:nvPr/>
          </p:nvSpPr>
          <p:spPr>
            <a:xfrm>
              <a:off x="7020847" y="2297697"/>
              <a:ext cx="12160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sz="16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endParaRPr lang="en-US" altLang="ko-KR" sz="16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509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E5B612-EB2C-4974-81F5-587CEB446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696" y="1385275"/>
            <a:ext cx="3648253" cy="2333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864F33-813E-4582-B13A-A8628D46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49" y="1385275"/>
            <a:ext cx="4001968" cy="24533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13A04C-0C25-4F2E-8318-72E4EC9768C5}"/>
              </a:ext>
            </a:extLst>
          </p:cNvPr>
          <p:cNvSpPr/>
          <p:nvPr/>
        </p:nvSpPr>
        <p:spPr>
          <a:xfrm>
            <a:off x="287693" y="1288397"/>
            <a:ext cx="11484094" cy="2616853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내용 개체 틀 3">
            <a:extLst>
              <a:ext uri="{FF2B5EF4-FFF2-40B4-BE49-F238E27FC236}">
                <a16:creationId xmlns:a16="http://schemas.microsoft.com/office/drawing/2014/main" id="{DF7BD286-E339-4E39-8ED2-825B7DCE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0213" y="4049753"/>
            <a:ext cx="3428999" cy="2446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6FC28-FF4D-4F96-96F2-4730BB05572B}"/>
              </a:ext>
            </a:extLst>
          </p:cNvPr>
          <p:cNvGrpSpPr/>
          <p:nvPr/>
        </p:nvGrpSpPr>
        <p:grpSpPr>
          <a:xfrm>
            <a:off x="420213" y="1385276"/>
            <a:ext cx="7110921" cy="2413350"/>
            <a:chOff x="420213" y="1385276"/>
            <a:chExt cx="7110921" cy="24133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D8C5C5-908D-4691-8A3C-EB7CD9A68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13" y="1385276"/>
              <a:ext cx="3513433" cy="236491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A308CD-B2F9-4EB7-B8A0-60F94DE70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81" t="95094" r="41847" b="-455"/>
            <a:stretch/>
          </p:blipFill>
          <p:spPr>
            <a:xfrm>
              <a:off x="2134712" y="3667126"/>
              <a:ext cx="327026" cy="1315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0398F1-4C4A-4567-B800-2ADA36D3C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6488"/>
            <a:stretch/>
          </p:blipFill>
          <p:spPr>
            <a:xfrm>
              <a:off x="4017701" y="3698876"/>
              <a:ext cx="3513433" cy="83060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9B4706-31C5-4E3F-BB03-E5C6087F8B31}"/>
              </a:ext>
            </a:extLst>
          </p:cNvPr>
          <p:cNvSpPr/>
          <p:nvPr/>
        </p:nvSpPr>
        <p:spPr>
          <a:xfrm>
            <a:off x="287693" y="4002128"/>
            <a:ext cx="7170382" cy="2616853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D82A8E-1FCE-42D7-9076-63F0A0FA009A}"/>
              </a:ext>
            </a:extLst>
          </p:cNvPr>
          <p:cNvGrpSpPr/>
          <p:nvPr/>
        </p:nvGrpSpPr>
        <p:grpSpPr>
          <a:xfrm>
            <a:off x="3933646" y="4049753"/>
            <a:ext cx="3428999" cy="2493921"/>
            <a:chOff x="4159978" y="4049753"/>
            <a:chExt cx="3428999" cy="249392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E69EC12-1547-4EA1-B333-1C8C76E0F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9978" y="4049753"/>
              <a:ext cx="3428999" cy="2446297"/>
            </a:xfrm>
            <a:prstGeom prst="rect">
              <a:avLst/>
            </a:prstGeom>
          </p:spPr>
        </p:pic>
        <p:pic>
          <p:nvPicPr>
            <p:cNvPr id="21" name="내용 개체 틀 3">
              <a:extLst>
                <a:ext uri="{FF2B5EF4-FFF2-40B4-BE49-F238E27FC236}">
                  <a16:creationId xmlns:a16="http://schemas.microsoft.com/office/drawing/2014/main" id="{EAAB24B9-47EC-4216-B0BC-6408724C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757" t="95328" r="40391" b="-1947"/>
            <a:stretch/>
          </p:blipFill>
          <p:spPr>
            <a:xfrm>
              <a:off x="5797550" y="6381750"/>
              <a:ext cx="406400" cy="16192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3CC2B5-EA8E-4D75-AE9F-9AFB4F47C694}"/>
              </a:ext>
            </a:extLst>
          </p:cNvPr>
          <p:cNvGrpSpPr/>
          <p:nvPr/>
        </p:nvGrpSpPr>
        <p:grpSpPr>
          <a:xfrm>
            <a:off x="7688362" y="4187066"/>
            <a:ext cx="4083425" cy="2308984"/>
            <a:chOff x="2435288" y="1887680"/>
            <a:chExt cx="4683968" cy="310594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B6F884-3FB1-47C3-BEE5-D1CF85D1D831}"/>
                </a:ext>
              </a:extLst>
            </p:cNvPr>
            <p:cNvSpPr/>
            <p:nvPr/>
          </p:nvSpPr>
          <p:spPr>
            <a:xfrm>
              <a:off x="2435288" y="1887680"/>
              <a:ext cx="4683968" cy="310594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ED25D1-4112-45D6-8CE2-65F4D325929F}"/>
                </a:ext>
              </a:extLst>
            </p:cNvPr>
            <p:cNvSpPr txBox="1"/>
            <p:nvPr/>
          </p:nvSpPr>
          <p:spPr>
            <a:xfrm>
              <a:off x="2550248" y="1977853"/>
              <a:ext cx="4454045" cy="2892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표면온도가 낮을수록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공기의 습도가 높을수록 결로 발생위험이 커짐 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ko-KR" altLang="en-US" sz="1050" dirty="0" err="1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박소희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2015)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05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실제 온도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습도별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결로 발생 빈도의 분포를 보면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온도가 낮을 때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와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습도가 높을 때 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많이 발생하는 것을 확인할 수 있음</a:t>
              </a:r>
              <a:endPara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73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68C9CCA-A585-4440-B4CB-C3C654630B96}"/>
              </a:ext>
            </a:extLst>
          </p:cNvPr>
          <p:cNvSpPr/>
          <p:nvPr/>
        </p:nvSpPr>
        <p:spPr>
          <a:xfrm>
            <a:off x="466713" y="2608508"/>
            <a:ext cx="1240814" cy="3795467"/>
          </a:xfrm>
          <a:prstGeom prst="roundRect">
            <a:avLst/>
          </a:prstGeom>
          <a:solidFill>
            <a:srgbClr val="FDB44B"/>
          </a:solidFill>
          <a:ln w="28575">
            <a:solidFill>
              <a:srgbClr val="FDB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2ABC640-DA7D-44AE-9A99-7AF0F2F17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" r="2544"/>
          <a:stretch/>
        </p:blipFill>
        <p:spPr>
          <a:xfrm>
            <a:off x="4356639" y="3986906"/>
            <a:ext cx="4832079" cy="23670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4FAF25-45CA-47A7-A5FB-767788169118}"/>
              </a:ext>
            </a:extLst>
          </p:cNvPr>
          <p:cNvGrpSpPr/>
          <p:nvPr/>
        </p:nvGrpSpPr>
        <p:grpSpPr>
          <a:xfrm>
            <a:off x="582968" y="1223996"/>
            <a:ext cx="9689365" cy="1523494"/>
            <a:chOff x="813172" y="1508884"/>
            <a:chExt cx="9689365" cy="152349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6320BE-5C6E-45D9-A08F-D2EE4FBFF15F}"/>
                </a:ext>
              </a:extLst>
            </p:cNvPr>
            <p:cNvSpPr txBox="1"/>
            <p:nvPr/>
          </p:nvSpPr>
          <p:spPr>
            <a:xfrm>
              <a:off x="933994" y="1508884"/>
              <a:ext cx="9568543" cy="152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이슬점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Point)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 결로가 우려되는 부분의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포화수증기압과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정확히 같아지는 지점의 온도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우려 지점의 온도가 이슬점보다 낮으면 결로가 발생하게 됨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53896EFE-810D-406C-96F2-FB765CFFB6CF}"/>
                </a:ext>
              </a:extLst>
            </p:cNvPr>
            <p:cNvSpPr/>
            <p:nvPr/>
          </p:nvSpPr>
          <p:spPr>
            <a:xfrm rot="18900000">
              <a:off x="813172" y="1568393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5208DB1-676C-4A8D-A7E2-DD725DFF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27" y="3021106"/>
            <a:ext cx="8755351" cy="72601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8D2DC93-BFF0-4FCC-9888-F3CF5FB60F07}"/>
              </a:ext>
            </a:extLst>
          </p:cNvPr>
          <p:cNvSpPr/>
          <p:nvPr/>
        </p:nvSpPr>
        <p:spPr>
          <a:xfrm>
            <a:off x="528740" y="4183075"/>
            <a:ext cx="108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이슬점</a:t>
            </a:r>
            <a:endParaRPr lang="en-US" altLang="ko-KR" b="1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변수 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DF72BE6-8416-4368-BF8A-4A421BEC6039}"/>
              </a:ext>
            </a:extLst>
          </p:cNvPr>
          <p:cNvSpPr/>
          <p:nvPr/>
        </p:nvSpPr>
        <p:spPr>
          <a:xfrm>
            <a:off x="1927450" y="4345131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01673-6655-4030-AA18-43160F499683}"/>
              </a:ext>
            </a:extLst>
          </p:cNvPr>
          <p:cNvSpPr txBox="1"/>
          <p:nvPr/>
        </p:nvSpPr>
        <p:spPr>
          <a:xfrm>
            <a:off x="2573839" y="2691209"/>
            <a:ext cx="1547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이슬점 계산식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9A154D-C0DE-4619-9564-66E5068D6D95}"/>
              </a:ext>
            </a:extLst>
          </p:cNvPr>
          <p:cNvSpPr/>
          <p:nvPr/>
        </p:nvSpPr>
        <p:spPr>
          <a:xfrm>
            <a:off x="2480706" y="2608508"/>
            <a:ext cx="9050460" cy="1245697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6E4121-755C-4724-8552-7D76C7E9B4A1}"/>
              </a:ext>
            </a:extLst>
          </p:cNvPr>
          <p:cNvSpPr/>
          <p:nvPr/>
        </p:nvSpPr>
        <p:spPr>
          <a:xfrm>
            <a:off x="2480706" y="3936906"/>
            <a:ext cx="9050460" cy="2467069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F2FED3-E987-4BC9-8FFC-81B143984756}"/>
              </a:ext>
            </a:extLst>
          </p:cNvPr>
          <p:cNvSpPr txBox="1"/>
          <p:nvPr/>
        </p:nvSpPr>
        <p:spPr>
          <a:xfrm>
            <a:off x="2573839" y="4050963"/>
            <a:ext cx="1826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계산식 적용 코드</a:t>
            </a:r>
            <a:endParaRPr lang="en-US" altLang="ko-KR" sz="1600" b="1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+</a:t>
            </a:r>
          </a:p>
          <a:p>
            <a:pPr algn="ctr"/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이슬점별 결로 분포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BB865B-AE6C-4273-BFB7-00176918CD7A}"/>
              </a:ext>
            </a:extLst>
          </p:cNvPr>
          <p:cNvGrpSpPr/>
          <p:nvPr/>
        </p:nvGrpSpPr>
        <p:grpSpPr>
          <a:xfrm>
            <a:off x="9188719" y="4293050"/>
            <a:ext cx="2298430" cy="1766049"/>
            <a:chOff x="6750724" y="1595745"/>
            <a:chExt cx="4260176" cy="327340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28AFEA3-050B-45EF-A062-63D12E634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0"/>
            <a:stretch/>
          </p:blipFill>
          <p:spPr>
            <a:xfrm>
              <a:off x="6978910" y="1906775"/>
              <a:ext cx="4031990" cy="257455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131BA0-C585-4ADA-B8AB-638AEB462D74}"/>
                </a:ext>
              </a:extLst>
            </p:cNvPr>
            <p:cNvSpPr txBox="1"/>
            <p:nvPr/>
          </p:nvSpPr>
          <p:spPr>
            <a:xfrm>
              <a:off x="8715354" y="4412772"/>
              <a:ext cx="813330" cy="456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온도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0270A-0139-4364-B159-93EA978513A1}"/>
                </a:ext>
              </a:extLst>
            </p:cNvPr>
            <p:cNvSpPr txBox="1"/>
            <p:nvPr/>
          </p:nvSpPr>
          <p:spPr>
            <a:xfrm rot="16200000">
              <a:off x="6340389" y="2927673"/>
              <a:ext cx="1277043" cy="456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빈도 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7D885-1460-4B2D-B88A-21B38A24F060}"/>
                </a:ext>
              </a:extLst>
            </p:cNvPr>
            <p:cNvSpPr txBox="1"/>
            <p:nvPr/>
          </p:nvSpPr>
          <p:spPr>
            <a:xfrm>
              <a:off x="7233135" y="1595745"/>
              <a:ext cx="3777765" cy="456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이슬점에 따른 결로 발생 빈도 분포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B97799-70B6-480F-9144-0F2CE14AC1DE}"/>
              </a:ext>
            </a:extLst>
          </p:cNvPr>
          <p:cNvSpPr/>
          <p:nvPr/>
        </p:nvSpPr>
        <p:spPr>
          <a:xfrm>
            <a:off x="9591675" y="6483120"/>
            <a:ext cx="1771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2.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10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8ADF94-3488-4E97-8E6A-35F32C049902}"/>
              </a:ext>
            </a:extLst>
          </p:cNvPr>
          <p:cNvGrpSpPr/>
          <p:nvPr/>
        </p:nvGrpSpPr>
        <p:grpSpPr>
          <a:xfrm>
            <a:off x="532921" y="1351528"/>
            <a:ext cx="4083425" cy="1377588"/>
            <a:chOff x="2435288" y="1887679"/>
            <a:chExt cx="4683968" cy="171381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DB1472-08CE-42AB-B740-99015FFB20A1}"/>
                </a:ext>
              </a:extLst>
            </p:cNvPr>
            <p:cNvSpPr/>
            <p:nvPr/>
          </p:nvSpPr>
          <p:spPr>
            <a:xfrm>
              <a:off x="2435288" y="1887679"/>
              <a:ext cx="4683968" cy="1713816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0A357E-C7F9-4346-9B79-AEBA49307931}"/>
                </a:ext>
              </a:extLst>
            </p:cNvPr>
            <p:cNvSpPr txBox="1"/>
            <p:nvPr/>
          </p:nvSpPr>
          <p:spPr>
            <a:xfrm>
              <a:off x="2550248" y="1977853"/>
              <a:ext cx="4454045" cy="1573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실내외 온도차는 결로 현상의 원인 중 하나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표면온도가 낮을수록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공기의 습도가 높을수록 결로 발생위험이 커짐 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ko-KR" altLang="en-US" sz="1050" dirty="0" err="1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박소희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2015)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0E77D4D-2B0A-45E6-85F2-336565B90960}"/>
              </a:ext>
            </a:extLst>
          </p:cNvPr>
          <p:cNvSpPr/>
          <p:nvPr/>
        </p:nvSpPr>
        <p:spPr>
          <a:xfrm>
            <a:off x="5506921" y="1557324"/>
            <a:ext cx="247375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실내외 </a:t>
            </a:r>
            <a:r>
              <a:rPr lang="ko-KR" altLang="en-US" b="1" dirty="0" err="1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온도차</a:t>
            </a:r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변수 생성</a:t>
            </a:r>
            <a:endParaRPr lang="en-US" altLang="ko-KR" b="1" dirty="0">
              <a:solidFill>
                <a:srgbClr val="FDB44B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내부대기온도 </a:t>
            </a:r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외부대기온도</a:t>
            </a:r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  <a:endParaRPr lang="ko-KR" altLang="en-US" sz="110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45EB2E-D910-4702-9F31-3182BA7157A7}"/>
              </a:ext>
            </a:extLst>
          </p:cNvPr>
          <p:cNvSpPr/>
          <p:nvPr/>
        </p:nvSpPr>
        <p:spPr>
          <a:xfrm>
            <a:off x="9591675" y="6483120"/>
            <a:ext cx="1771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2.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051BA91-02B9-44E2-94CA-4A1C68909A57}"/>
              </a:ext>
            </a:extLst>
          </p:cNvPr>
          <p:cNvSpPr/>
          <p:nvPr/>
        </p:nvSpPr>
        <p:spPr>
          <a:xfrm>
            <a:off x="4897326" y="1878285"/>
            <a:ext cx="42479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72"/>
          <a:stretch/>
        </p:blipFill>
        <p:spPr>
          <a:xfrm>
            <a:off x="6266983" y="3667787"/>
            <a:ext cx="2614334" cy="17697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80"/>
          <a:stretch/>
        </p:blipFill>
        <p:spPr>
          <a:xfrm>
            <a:off x="9016889" y="3667787"/>
            <a:ext cx="2693252" cy="17402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573"/>
          <a:stretch/>
        </p:blipFill>
        <p:spPr>
          <a:xfrm>
            <a:off x="3359642" y="3648367"/>
            <a:ext cx="2763338" cy="187712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CE5FA8-3B14-4B62-AA99-6D0FED3410F8}"/>
              </a:ext>
            </a:extLst>
          </p:cNvPr>
          <p:cNvSpPr/>
          <p:nvPr/>
        </p:nvSpPr>
        <p:spPr>
          <a:xfrm>
            <a:off x="5506921" y="2137330"/>
            <a:ext cx="3203121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내부대기</a:t>
            </a:r>
            <a:r>
              <a:rPr lang="en-US" altLang="ko-KR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코일 </a:t>
            </a:r>
            <a:r>
              <a:rPr lang="ko-KR" altLang="en-US" b="1" dirty="0" err="1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온도차</a:t>
            </a:r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변수 생성</a:t>
            </a:r>
            <a:endParaRPr lang="en-US" altLang="ko-KR" b="1" dirty="0">
              <a:solidFill>
                <a:srgbClr val="FDB44B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내부대기온도 </a:t>
            </a:r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코일표면온도</a:t>
            </a:r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  <a:endParaRPr lang="ko-KR" altLang="en-US" sz="110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5D0D86-4BAA-4668-BB51-0EE55E589A9A}"/>
              </a:ext>
            </a:extLst>
          </p:cNvPr>
          <p:cNvGrpSpPr/>
          <p:nvPr/>
        </p:nvGrpSpPr>
        <p:grpSpPr>
          <a:xfrm>
            <a:off x="481859" y="3657498"/>
            <a:ext cx="2778722" cy="1750772"/>
            <a:chOff x="5858554" y="2839633"/>
            <a:chExt cx="2749508" cy="17323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/>
            <a:srcRect t="1385"/>
            <a:stretch/>
          </p:blipFill>
          <p:spPr>
            <a:xfrm>
              <a:off x="5858554" y="2868950"/>
              <a:ext cx="2749508" cy="170304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C622E3-F327-485E-827D-A68AB6F96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3928" t="1038" r="37659" b="93607"/>
            <a:stretch/>
          </p:blipFill>
          <p:spPr>
            <a:xfrm>
              <a:off x="7042813" y="2839633"/>
              <a:ext cx="514350" cy="10001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81F9B4-9A25-4394-A7BC-5B5666A6E6D5}"/>
              </a:ext>
            </a:extLst>
          </p:cNvPr>
          <p:cNvGrpSpPr/>
          <p:nvPr/>
        </p:nvGrpSpPr>
        <p:grpSpPr>
          <a:xfrm>
            <a:off x="582968" y="3156608"/>
            <a:ext cx="3719067" cy="369332"/>
            <a:chOff x="813172" y="1508884"/>
            <a:chExt cx="371906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71FD96-62D4-4C5F-8161-29F2DBA300B9}"/>
                </a:ext>
              </a:extLst>
            </p:cNvPr>
            <p:cNvSpPr txBox="1"/>
            <p:nvPr/>
          </p:nvSpPr>
          <p:spPr>
            <a:xfrm>
              <a:off x="933995" y="1508884"/>
              <a:ext cx="359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각 파생변수에 따른 결로 발생 분포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7" name="눈물 방울 26">
              <a:extLst>
                <a:ext uri="{FF2B5EF4-FFF2-40B4-BE49-F238E27FC236}">
                  <a16:creationId xmlns:a16="http://schemas.microsoft.com/office/drawing/2014/main" id="{4921D14B-86E3-4CD9-98A1-CB82BB938E31}"/>
                </a:ext>
              </a:extLst>
            </p:cNvPr>
            <p:cNvSpPr/>
            <p:nvPr/>
          </p:nvSpPr>
          <p:spPr>
            <a:xfrm rot="18900000">
              <a:off x="813172" y="1568393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2C20F2-4BCB-4692-8B1F-A93800D8A3E1}"/>
              </a:ext>
            </a:extLst>
          </p:cNvPr>
          <p:cNvSpPr/>
          <p:nvPr/>
        </p:nvSpPr>
        <p:spPr>
          <a:xfrm>
            <a:off x="683556" y="5610691"/>
            <a:ext cx="2510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실내외 온도차와 결로 발생은 큰 관계가 없어 보임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ACAD45-CA4B-401C-9078-7C6F4D2FA86B}"/>
              </a:ext>
            </a:extLst>
          </p:cNvPr>
          <p:cNvSpPr/>
          <p:nvPr/>
        </p:nvSpPr>
        <p:spPr>
          <a:xfrm>
            <a:off x="3667029" y="5610691"/>
            <a:ext cx="2339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발생하지 않은 경우에도 결로가 발생한 경우와 유사한 분포를 보임</a:t>
            </a:r>
            <a:r>
              <a:rPr lang="en-US" altLang="ko-KR" sz="16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686BAC-9098-4EB7-B478-DD84AF52348F}"/>
              </a:ext>
            </a:extLst>
          </p:cNvPr>
          <p:cNvSpPr/>
          <p:nvPr/>
        </p:nvSpPr>
        <p:spPr>
          <a:xfrm>
            <a:off x="6328524" y="5610691"/>
            <a:ext cx="2552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발생했을 때는 항상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내부대기온도 </a:t>
            </a:r>
            <a:r>
              <a:rPr lang="en-US" altLang="ko-KR" sz="1600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코일표면온도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였음을 알 수 있음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3D2CE6B-817E-4434-94A4-580F96AA5D70}"/>
              </a:ext>
            </a:extLst>
          </p:cNvPr>
          <p:cNvCxnSpPr>
            <a:cxnSpLocks/>
          </p:cNvCxnSpPr>
          <p:nvPr/>
        </p:nvCxnSpPr>
        <p:spPr>
          <a:xfrm>
            <a:off x="6209833" y="3525940"/>
            <a:ext cx="0" cy="2878035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9AE31A-A632-43A9-A52B-772FD2780899}"/>
              </a:ext>
            </a:extLst>
          </p:cNvPr>
          <p:cNvSpPr/>
          <p:nvPr/>
        </p:nvSpPr>
        <p:spPr>
          <a:xfrm>
            <a:off x="9307939" y="5610691"/>
            <a:ext cx="2339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결로미발생의</a:t>
            </a:r>
            <a:r>
              <a:rPr lang="ko-KR" altLang="en-US" sz="16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경우에는 반드시 코일표면온도가 더 낮은 것은 아님</a:t>
            </a:r>
            <a:r>
              <a:rPr lang="en-US" altLang="ko-KR" sz="16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5B16E9-95D2-4A5F-A7DB-0D72CE2E3671}"/>
              </a:ext>
            </a:extLst>
          </p:cNvPr>
          <p:cNvSpPr/>
          <p:nvPr/>
        </p:nvSpPr>
        <p:spPr>
          <a:xfrm>
            <a:off x="865833" y="4177975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결로발생</a:t>
            </a:r>
            <a:endParaRPr lang="ko-KR" altLang="en-US" sz="1050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E04150-8C34-4633-B3D2-7827361AC6CC}"/>
              </a:ext>
            </a:extLst>
          </p:cNvPr>
          <p:cNvSpPr/>
          <p:nvPr/>
        </p:nvSpPr>
        <p:spPr>
          <a:xfrm>
            <a:off x="3748838" y="4177975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결로미발생</a:t>
            </a:r>
            <a:endParaRPr lang="ko-KR" altLang="en-US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3C484C-6AF0-4183-B21C-3DC983E6B945}"/>
              </a:ext>
            </a:extLst>
          </p:cNvPr>
          <p:cNvSpPr/>
          <p:nvPr/>
        </p:nvSpPr>
        <p:spPr>
          <a:xfrm>
            <a:off x="7772203" y="4177975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결로발생</a:t>
            </a:r>
            <a:endParaRPr lang="ko-KR" altLang="en-US" sz="1050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F3F349-D25A-4378-9479-0B458413C588}"/>
              </a:ext>
            </a:extLst>
          </p:cNvPr>
          <p:cNvSpPr/>
          <p:nvPr/>
        </p:nvSpPr>
        <p:spPr>
          <a:xfrm>
            <a:off x="9437220" y="4177975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결로미발생</a:t>
            </a:r>
            <a:endParaRPr lang="ko-KR" altLang="en-US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96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217B3EE8-1B9F-4DC2-905D-E31228AB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03" y="1288397"/>
            <a:ext cx="10823593" cy="52208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4C65DA4-0BB0-42CC-9EC2-2D3A0B7B1F24}"/>
              </a:ext>
            </a:extLst>
          </p:cNvPr>
          <p:cNvGrpSpPr/>
          <p:nvPr/>
        </p:nvGrpSpPr>
        <p:grpSpPr>
          <a:xfrm>
            <a:off x="2509935" y="2246305"/>
            <a:ext cx="4683968" cy="834441"/>
            <a:chOff x="2509935" y="1961147"/>
            <a:chExt cx="4683968" cy="834441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264698D-5A5C-4BE9-962E-0D23F2158221}"/>
                </a:ext>
              </a:extLst>
            </p:cNvPr>
            <p:cNvSpPr/>
            <p:nvPr/>
          </p:nvSpPr>
          <p:spPr>
            <a:xfrm>
              <a:off x="2509935" y="1961147"/>
              <a:ext cx="4683968" cy="834441"/>
            </a:xfrm>
            <a:prstGeom prst="rect">
              <a:avLst/>
            </a:prstGeom>
            <a:noFill/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F7151F7-2691-4D91-BE14-2C870790DCE7}"/>
                </a:ext>
              </a:extLst>
            </p:cNvPr>
            <p:cNvSpPr txBox="1"/>
            <p:nvPr/>
          </p:nvSpPr>
          <p:spPr>
            <a:xfrm>
              <a:off x="2665211" y="1961147"/>
              <a:ext cx="445404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겨울철에 결로가 더 많이 발생하는 등 결로 발생은 계절 요인의 영향을 받음을 추측할 수 있음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0E77D4D-2B0A-45E6-85F2-336565B90960}"/>
              </a:ext>
            </a:extLst>
          </p:cNvPr>
          <p:cNvSpPr/>
          <p:nvPr/>
        </p:nvSpPr>
        <p:spPr>
          <a:xfrm>
            <a:off x="3879775" y="3714158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MONTH </a:t>
            </a:r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변수 생성</a:t>
            </a:r>
            <a:endParaRPr lang="ko-KR" altLang="en-US" dirty="0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45DBFDEB-9C75-4AE7-9C21-D13F54BCAF8D}"/>
              </a:ext>
            </a:extLst>
          </p:cNvPr>
          <p:cNvSpPr/>
          <p:nvPr/>
        </p:nvSpPr>
        <p:spPr>
          <a:xfrm rot="5400000">
            <a:off x="4725566" y="3236343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E5E15-4AC6-4984-A8B6-FCB56901FB09}"/>
              </a:ext>
            </a:extLst>
          </p:cNvPr>
          <p:cNvSpPr/>
          <p:nvPr/>
        </p:nvSpPr>
        <p:spPr>
          <a:xfrm>
            <a:off x="9591675" y="6483120"/>
            <a:ext cx="1771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2.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383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정규화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&amp;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3256D-7A0A-45D8-9707-FE019D616A81}"/>
              </a:ext>
            </a:extLst>
          </p:cNvPr>
          <p:cNvSpPr txBox="1"/>
          <p:nvPr/>
        </p:nvSpPr>
        <p:spPr>
          <a:xfrm>
            <a:off x="438150" y="1263064"/>
            <a:ext cx="9332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각각의 파생변수를 스케줄링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표준화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해주고 더미변수로 만들어야 하는 변수들에 대해서는 원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핫 인코딩을 수행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44D4F7-F36E-4576-9ED2-9552809C01B4}"/>
              </a:ext>
            </a:extLst>
          </p:cNvPr>
          <p:cNvSpPr/>
          <p:nvPr/>
        </p:nvSpPr>
        <p:spPr>
          <a:xfrm>
            <a:off x="438150" y="6263371"/>
            <a:ext cx="27505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3_5.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 module/etl.py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0A74C62-AA1A-41A8-9AA4-4059249B7670}"/>
              </a:ext>
            </a:extLst>
          </p:cNvPr>
          <p:cNvGrpSpPr/>
          <p:nvPr/>
        </p:nvGrpSpPr>
        <p:grpSpPr>
          <a:xfrm>
            <a:off x="574766" y="2359266"/>
            <a:ext cx="10912383" cy="3375148"/>
            <a:chOff x="574766" y="2035416"/>
            <a:chExt cx="10912383" cy="337514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AC155E2-9572-4DBA-9CA9-35CF3B941AA5}"/>
                </a:ext>
              </a:extLst>
            </p:cNvPr>
            <p:cNvGrpSpPr/>
            <p:nvPr/>
          </p:nvGrpSpPr>
          <p:grpSpPr>
            <a:xfrm>
              <a:off x="574766" y="2035416"/>
              <a:ext cx="10912383" cy="1877719"/>
              <a:chOff x="-6952444" y="1759906"/>
              <a:chExt cx="10912383" cy="187771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D224859-DB77-4337-9C11-04E0DB9335F0}"/>
                  </a:ext>
                </a:extLst>
              </p:cNvPr>
              <p:cNvSpPr/>
              <p:nvPr/>
            </p:nvSpPr>
            <p:spPr>
              <a:xfrm>
                <a:off x="-6952444" y="176397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파생변수 추가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Train 349,317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 Test 3,539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AA972C3-3B84-49D1-A9BF-3859B99F2847}"/>
                  </a:ext>
                </a:extLst>
              </p:cNvPr>
              <p:cNvSpPr/>
              <p:nvPr/>
            </p:nvSpPr>
            <p:spPr>
              <a:xfrm>
                <a:off x="959569" y="1759906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정규화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Train 349,317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 Test 3,539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9B327CE-CFDD-4D53-95AC-03989BF34891}"/>
                  </a:ext>
                </a:extLst>
              </p:cNvPr>
              <p:cNvCxnSpPr>
                <a:cxnSpLocks/>
                <a:stCxn id="41" idx="3"/>
                <a:endCxn id="42" idx="1"/>
              </p:cNvCxnSpPr>
              <p:nvPr/>
            </p:nvCxnSpPr>
            <p:spPr>
              <a:xfrm flipV="1">
                <a:off x="-3952074" y="2068397"/>
                <a:ext cx="4911643" cy="406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D0AE9505-8D26-4D9E-9CC7-971F69602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780498" y="2068397"/>
                <a:ext cx="0" cy="932693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726D88A-6707-42FD-8261-A4CC7A55C9B2}"/>
                  </a:ext>
                </a:extLst>
              </p:cNvPr>
              <p:cNvSpPr/>
              <p:nvPr/>
            </p:nvSpPr>
            <p:spPr>
              <a:xfrm>
                <a:off x="-1619836" y="3145182"/>
                <a:ext cx="2095498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파생변수 스케줄링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StandardScaler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1349DFB-93D2-453C-BDAF-8B6FA0926B46}"/>
                  </a:ext>
                </a:extLst>
              </p:cNvPr>
              <p:cNvSpPr/>
              <p:nvPr/>
            </p:nvSpPr>
            <p:spPr>
              <a:xfrm>
                <a:off x="-3828247" y="3145182"/>
                <a:ext cx="2095498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원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핫 인코딩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pd.get_dummies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AC897A7-9CB1-4009-95E4-DC24CF42D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80223" y="2068397"/>
                <a:ext cx="0" cy="932693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DE8C87B-65E8-4F91-BFD9-454169178CF0}"/>
                </a:ext>
              </a:extLst>
            </p:cNvPr>
            <p:cNvGrpSpPr/>
            <p:nvPr/>
          </p:nvGrpSpPr>
          <p:grpSpPr>
            <a:xfrm>
              <a:off x="3770260" y="4052500"/>
              <a:ext cx="4623788" cy="1358064"/>
              <a:chOff x="2829734" y="4208985"/>
              <a:chExt cx="4623788" cy="1358064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75FEBA0-7BBB-4D7D-8753-E8FD57E71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9734" y="4208985"/>
                <a:ext cx="0" cy="1358064"/>
              </a:xfrm>
              <a:prstGeom prst="lin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938D80-3349-4881-995C-789716D19C33}"/>
                  </a:ext>
                </a:extLst>
              </p:cNvPr>
              <p:cNvSpPr txBox="1"/>
              <p:nvPr/>
            </p:nvSpPr>
            <p:spPr>
              <a:xfrm>
                <a:off x="2938593" y="4208985"/>
                <a:ext cx="2276514" cy="135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PLANT 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공장위치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LOC 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공장내부위치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MONTH 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월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 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A4BDD660-2FF4-48A7-B3B3-F8D80584D6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8149" y="4208985"/>
                <a:ext cx="0" cy="1034899"/>
              </a:xfrm>
              <a:prstGeom prst="lin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55F8C1-7AB2-48AA-959B-E9002C5CCD30}"/>
                  </a:ext>
                </a:extLst>
              </p:cNvPr>
              <p:cNvSpPr txBox="1"/>
              <p:nvPr/>
            </p:nvSpPr>
            <p:spPr>
              <a:xfrm>
                <a:off x="5177008" y="4208985"/>
                <a:ext cx="2276514" cy="711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원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핫 인코딩 하는 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    4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변수 외 모든 변수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315EFA3-9261-40C1-9564-5D3C8399D484}"/>
              </a:ext>
            </a:extLst>
          </p:cNvPr>
          <p:cNvSpPr/>
          <p:nvPr/>
        </p:nvSpPr>
        <p:spPr>
          <a:xfrm>
            <a:off x="5504859" y="2246425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정규화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E4C69C-C363-4A8C-AE7B-601B3515A845}"/>
              </a:ext>
            </a:extLst>
          </p:cNvPr>
          <p:cNvSpPr/>
          <p:nvPr/>
        </p:nvSpPr>
        <p:spPr>
          <a:xfrm>
            <a:off x="6337685" y="2921520"/>
            <a:ext cx="12186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수치형변수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31AA99-3D24-4CD6-AE31-520341F4AD9F}"/>
              </a:ext>
            </a:extLst>
          </p:cNvPr>
          <p:cNvSpPr/>
          <p:nvPr/>
        </p:nvSpPr>
        <p:spPr>
          <a:xfrm>
            <a:off x="4137410" y="2921520"/>
            <a:ext cx="12186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범주형변수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183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정규화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&amp;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3256D-7A0A-45D8-9707-FE019D616A81}"/>
              </a:ext>
            </a:extLst>
          </p:cNvPr>
          <p:cNvSpPr txBox="1"/>
          <p:nvPr/>
        </p:nvSpPr>
        <p:spPr>
          <a:xfrm>
            <a:off x="438150" y="1263774"/>
            <a:ext cx="8605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349,317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건의 해당 학습 데이터는 결로 발생이 전체의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0.57%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인 비대칭 데이터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7F903-7B26-4BFF-A658-7FD37DA95D5C}"/>
              </a:ext>
            </a:extLst>
          </p:cNvPr>
          <p:cNvSpPr txBox="1"/>
          <p:nvPr/>
        </p:nvSpPr>
        <p:spPr>
          <a:xfrm>
            <a:off x="438150" y="3426420"/>
            <a:ext cx="7959321" cy="473206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다수 클래스 데이터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미발생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일부만 </a:t>
            </a:r>
            <a:r>
              <a:rPr lang="ko-KR" altLang="en-US" sz="160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사용하는 </a:t>
            </a:r>
            <a:r>
              <a:rPr lang="ko-KR" altLang="en-US" b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r>
              <a:rPr lang="en-US" altLang="ko-KR" b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(Under Sampling) </a:t>
            </a:r>
            <a:r>
              <a:rPr lang="ko-KR" altLang="en-US" sz="160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수행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F5FCDC-E4C2-4919-A07D-B81808897C26}"/>
              </a:ext>
            </a:extLst>
          </p:cNvPr>
          <p:cNvGrpSpPr/>
          <p:nvPr/>
        </p:nvGrpSpPr>
        <p:grpSpPr>
          <a:xfrm>
            <a:off x="287693" y="2067911"/>
            <a:ext cx="7401895" cy="802377"/>
            <a:chOff x="287693" y="2067911"/>
            <a:chExt cx="7401895" cy="80237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A975AE-F9F9-4CE5-90B3-FBCE3C159E46}"/>
                </a:ext>
              </a:extLst>
            </p:cNvPr>
            <p:cNvSpPr/>
            <p:nvPr/>
          </p:nvSpPr>
          <p:spPr>
            <a:xfrm>
              <a:off x="1570341" y="2102747"/>
              <a:ext cx="5335556" cy="310592"/>
            </a:xfrm>
            <a:prstGeom prst="roundRect">
              <a:avLst/>
            </a:prstGeom>
            <a:solidFill>
              <a:srgbClr val="7F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308DC3A-C9A3-4F1E-8EDF-39B19E21705B}"/>
                </a:ext>
              </a:extLst>
            </p:cNvPr>
            <p:cNvSpPr/>
            <p:nvPr/>
          </p:nvSpPr>
          <p:spPr>
            <a:xfrm>
              <a:off x="1570341" y="2508878"/>
              <a:ext cx="1282648" cy="310592"/>
            </a:xfrm>
            <a:prstGeom prst="roundRect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E6D31B-5AD1-4EED-AA24-6CCD1EBF0951}"/>
                </a:ext>
              </a:extLst>
            </p:cNvPr>
            <p:cNvSpPr txBox="1"/>
            <p:nvPr/>
          </p:nvSpPr>
          <p:spPr>
            <a:xfrm>
              <a:off x="287693" y="2124168"/>
              <a:ext cx="1282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 err="1">
                  <a:solidFill>
                    <a:srgbClr val="3B3838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결로미발생</a:t>
              </a:r>
              <a:endParaRPr lang="ko-KR" altLang="en-US" sz="1600" dirty="0">
                <a:solidFill>
                  <a:srgbClr val="3B38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F65A97-2CE1-4678-B8F2-0954F06526C6}"/>
                </a:ext>
              </a:extLst>
            </p:cNvPr>
            <p:cNvSpPr txBox="1"/>
            <p:nvPr/>
          </p:nvSpPr>
          <p:spPr>
            <a:xfrm>
              <a:off x="581919" y="2510363"/>
              <a:ext cx="988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rgbClr val="3B3838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결로발생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AF0F39-A8C9-4F4B-B199-54331BB2A3A0}"/>
                </a:ext>
              </a:extLst>
            </p:cNvPr>
            <p:cNvSpPr txBox="1"/>
            <p:nvPr/>
          </p:nvSpPr>
          <p:spPr>
            <a:xfrm>
              <a:off x="2037806" y="2510363"/>
              <a:ext cx="815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0.57%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9F1952-5D95-40D3-A230-08E31CEA3A88}"/>
                </a:ext>
              </a:extLst>
            </p:cNvPr>
            <p:cNvSpPr txBox="1"/>
            <p:nvPr/>
          </p:nvSpPr>
          <p:spPr>
            <a:xfrm>
              <a:off x="5917475" y="2088766"/>
              <a:ext cx="988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99.43%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CA81110-89B1-44E6-9E51-48E351017290}"/>
                </a:ext>
              </a:extLst>
            </p:cNvPr>
            <p:cNvCxnSpPr/>
            <p:nvPr/>
          </p:nvCxnSpPr>
          <p:spPr>
            <a:xfrm>
              <a:off x="438150" y="2067911"/>
              <a:ext cx="0" cy="716723"/>
            </a:xfrm>
            <a:prstGeom prst="lin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78AE0B-F348-4C01-B408-2AF34CADF8D4}"/>
                </a:ext>
              </a:extLst>
            </p:cNvPr>
            <p:cNvSpPr txBox="1"/>
            <p:nvPr/>
          </p:nvSpPr>
          <p:spPr>
            <a:xfrm>
              <a:off x="6844934" y="2230110"/>
              <a:ext cx="8446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347,338</a:t>
              </a:r>
              <a:r>
                <a:rPr lang="ko-KR" altLang="en-US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30383F-6D9A-4C46-9872-3E7B20AD1A69}"/>
                </a:ext>
              </a:extLst>
            </p:cNvPr>
            <p:cNvSpPr txBox="1"/>
            <p:nvPr/>
          </p:nvSpPr>
          <p:spPr>
            <a:xfrm>
              <a:off x="2826862" y="2624067"/>
              <a:ext cx="6565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1,979</a:t>
              </a:r>
              <a:r>
                <a:rPr lang="ko-KR" altLang="en-US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44D4F7-F36E-4576-9ED2-9552809C01B4}"/>
              </a:ext>
            </a:extLst>
          </p:cNvPr>
          <p:cNvSpPr/>
          <p:nvPr/>
        </p:nvSpPr>
        <p:spPr>
          <a:xfrm>
            <a:off x="438150" y="6483120"/>
            <a:ext cx="2750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3_5.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FEF8E35-F519-4509-B4F2-6100998AAD1C}"/>
              </a:ext>
            </a:extLst>
          </p:cNvPr>
          <p:cNvCxnSpPr>
            <a:cxnSpLocks/>
          </p:cNvCxnSpPr>
          <p:nvPr/>
        </p:nvCxnSpPr>
        <p:spPr>
          <a:xfrm>
            <a:off x="4746948" y="4001102"/>
            <a:ext cx="0" cy="1753903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8108B0-CD47-4830-8180-62D0CE1E0816}"/>
              </a:ext>
            </a:extLst>
          </p:cNvPr>
          <p:cNvSpPr txBox="1"/>
          <p:nvPr/>
        </p:nvSpPr>
        <p:spPr>
          <a:xfrm>
            <a:off x="4855806" y="4073776"/>
            <a:ext cx="3541665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RandomUnderSampler</a:t>
            </a:r>
            <a:endParaRPr lang="en-US" altLang="ko-KR" sz="1400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TomekLinks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OneSidedSelection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NeighbourhoodCleaningRule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EditedNearestNeighbours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0BFEE2D-2A7D-4D65-A13D-79DF45FED0BB}"/>
              </a:ext>
            </a:extLst>
          </p:cNvPr>
          <p:cNvSpPr/>
          <p:nvPr/>
        </p:nvSpPr>
        <p:spPr>
          <a:xfrm>
            <a:off x="7809567" y="4866774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C8C4E3-16A8-4CBB-BC88-9AD1988B8357}"/>
              </a:ext>
            </a:extLst>
          </p:cNvPr>
          <p:cNvGrpSpPr/>
          <p:nvPr/>
        </p:nvGrpSpPr>
        <p:grpSpPr>
          <a:xfrm>
            <a:off x="8395977" y="4609004"/>
            <a:ext cx="3013299" cy="837755"/>
            <a:chOff x="8516982" y="3670013"/>
            <a:chExt cx="3013299" cy="8377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972B54-34C6-44CE-9D9B-9FB29541CA6D}"/>
                </a:ext>
              </a:extLst>
            </p:cNvPr>
            <p:cNvSpPr txBox="1"/>
            <p:nvPr/>
          </p:nvSpPr>
          <p:spPr>
            <a:xfrm>
              <a:off x="8600756" y="3670013"/>
              <a:ext cx="292952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재현율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(Recall)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 가장 높았던 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Random Under-Sampler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채택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7E5C3E3-F37B-4D9C-AEB3-D91D6CD31698}"/>
                </a:ext>
              </a:extLst>
            </p:cNvPr>
            <p:cNvSpPr/>
            <p:nvPr/>
          </p:nvSpPr>
          <p:spPr>
            <a:xfrm>
              <a:off x="8516982" y="3707549"/>
              <a:ext cx="2970168" cy="800219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24DF75A-AEB8-4F79-AED0-A4CF16F4595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21691" y="4310256"/>
            <a:ext cx="2260243" cy="710266"/>
          </a:xfrm>
          <a:prstGeom prst="bentConnector3">
            <a:avLst>
              <a:gd name="adj1" fmla="val 1000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B0BE2D-8257-4C0E-9405-AEA688FBE1BA}"/>
              </a:ext>
            </a:extLst>
          </p:cNvPr>
          <p:cNvSpPr txBox="1"/>
          <p:nvPr/>
        </p:nvSpPr>
        <p:spPr>
          <a:xfrm>
            <a:off x="881337" y="5062718"/>
            <a:ext cx="3480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무작위로 데이터를 없애는 단순 샘플링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F165DF-C8BD-4809-A51F-76BA665E5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23" y="1557107"/>
            <a:ext cx="1472675" cy="147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1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F67A7-1D03-4BD8-A6A9-4DF2D08DBD8E}"/>
              </a:ext>
            </a:extLst>
          </p:cNvPr>
          <p:cNvGrpSpPr/>
          <p:nvPr/>
        </p:nvGrpSpPr>
        <p:grpSpPr>
          <a:xfrm>
            <a:off x="1409700" y="4648200"/>
            <a:ext cx="2733675" cy="1638301"/>
            <a:chOff x="1409700" y="4648200"/>
            <a:chExt cx="3739483" cy="940771"/>
          </a:xfrm>
          <a:solidFill>
            <a:srgbClr val="F7F7F7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C89E8CD-F1E4-45CE-9A5F-7D6DA8862104}"/>
                </a:ext>
              </a:extLst>
            </p:cNvPr>
            <p:cNvSpPr/>
            <p:nvPr/>
          </p:nvSpPr>
          <p:spPr>
            <a:xfrm>
              <a:off x="1409700" y="4782737"/>
              <a:ext cx="3739483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결로의 정의 및 발생조건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잘 생기는 이유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발생의 문제점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예측의 필요성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D4D16-6A1B-42E7-8504-774C61C07293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C427D1-4DE3-4740-BDE1-7F835A51861D}"/>
              </a:ext>
            </a:extLst>
          </p:cNvPr>
          <p:cNvSpPr/>
          <p:nvPr/>
        </p:nvSpPr>
        <p:spPr>
          <a:xfrm>
            <a:off x="7585166" y="6448037"/>
            <a:ext cx="41115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권철민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『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파이썬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완벽 가이드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』,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위키북스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(2020)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11DE3B2-E412-41A5-9994-53A41405EAA8}"/>
              </a:ext>
            </a:extLst>
          </p:cNvPr>
          <p:cNvGrpSpPr/>
          <p:nvPr/>
        </p:nvGrpSpPr>
        <p:grpSpPr>
          <a:xfrm>
            <a:off x="6970637" y="1312334"/>
            <a:ext cx="4164783" cy="4643634"/>
            <a:chOff x="1931217" y="1574385"/>
            <a:chExt cx="4164783" cy="464363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94BD71-C4B6-44D0-B0AD-341CAF88B92E}"/>
                </a:ext>
              </a:extLst>
            </p:cNvPr>
            <p:cNvSpPr/>
            <p:nvPr/>
          </p:nvSpPr>
          <p:spPr>
            <a:xfrm>
              <a:off x="1931217" y="2856411"/>
              <a:ext cx="2094230" cy="2094230"/>
            </a:xfrm>
            <a:prstGeom prst="ellipse">
              <a:avLst/>
            </a:prstGeom>
            <a:solidFill>
              <a:srgbClr val="005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분류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en-US" altLang="ko-KR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(Classification)</a:t>
              </a:r>
              <a:endPara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D2B1BA0-916B-41BE-8025-C937E280E088}"/>
                </a:ext>
              </a:extLst>
            </p:cNvPr>
            <p:cNvSpPr/>
            <p:nvPr/>
          </p:nvSpPr>
          <p:spPr>
            <a:xfrm>
              <a:off x="4119154" y="1574385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XGBoost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E754DF2-B107-47B9-AE41-0C1FF8539247}"/>
                </a:ext>
              </a:extLst>
            </p:cNvPr>
            <p:cNvSpPr/>
            <p:nvPr/>
          </p:nvSpPr>
          <p:spPr>
            <a:xfrm>
              <a:off x="4677416" y="3194234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LightGBM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8E64CD4-12DA-4408-A57C-142AB97EC8F4}"/>
                </a:ext>
              </a:extLst>
            </p:cNvPr>
            <p:cNvSpPr/>
            <p:nvPr/>
          </p:nvSpPr>
          <p:spPr>
            <a:xfrm>
              <a:off x="4119154" y="4799435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SVM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0D24168-7FF8-4FFA-BF68-83035742EAA5}"/>
                </a:ext>
              </a:extLst>
            </p:cNvPr>
            <p:cNvCxnSpPr>
              <a:cxnSpLocks/>
              <a:stCxn id="8" idx="7"/>
              <a:endCxn id="54" idx="3"/>
            </p:cNvCxnSpPr>
            <p:nvPr/>
          </p:nvCxnSpPr>
          <p:spPr>
            <a:xfrm flipV="1">
              <a:off x="3718754" y="2785222"/>
              <a:ext cx="608147" cy="3778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D6DDF80-C809-4BB5-92D8-B7790CD1D203}"/>
                </a:ext>
              </a:extLst>
            </p:cNvPr>
            <p:cNvCxnSpPr>
              <a:cxnSpLocks/>
              <a:stCxn id="8" idx="6"/>
              <a:endCxn id="55" idx="2"/>
            </p:cNvCxnSpPr>
            <p:nvPr/>
          </p:nvCxnSpPr>
          <p:spPr>
            <a:xfrm>
              <a:off x="4025447" y="3903526"/>
              <a:ext cx="6519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66B3AB9-C4AC-4F7D-9F74-7A5670B64DB3}"/>
                </a:ext>
              </a:extLst>
            </p:cNvPr>
            <p:cNvCxnSpPr>
              <a:cxnSpLocks/>
              <a:stCxn id="8" idx="5"/>
              <a:endCxn id="61" idx="1"/>
            </p:cNvCxnSpPr>
            <p:nvPr/>
          </p:nvCxnSpPr>
          <p:spPr>
            <a:xfrm>
              <a:off x="3718754" y="4643948"/>
              <a:ext cx="608147" cy="3632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176E51-A44B-4696-A3B2-9769A9E0A88C}"/>
              </a:ext>
            </a:extLst>
          </p:cNvPr>
          <p:cNvSpPr/>
          <p:nvPr/>
        </p:nvSpPr>
        <p:spPr>
          <a:xfrm>
            <a:off x="720672" y="4537384"/>
            <a:ext cx="509048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 발생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/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미발생으로 미래 결로발생 여부를 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판별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해야 하는 본 데이터분석에 적합한 방식으로 판단</a:t>
            </a:r>
            <a:endParaRPr lang="ko-KR" altLang="en-US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C591E42-4F3B-40D2-A67B-98CA86C0BCCB}"/>
              </a:ext>
            </a:extLst>
          </p:cNvPr>
          <p:cNvSpPr/>
          <p:nvPr/>
        </p:nvSpPr>
        <p:spPr>
          <a:xfrm rot="5400000">
            <a:off x="3061310" y="3915461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A11C52-4208-49F6-A8C8-086588C5DE96}"/>
              </a:ext>
            </a:extLst>
          </p:cNvPr>
          <p:cNvGrpSpPr/>
          <p:nvPr/>
        </p:nvGrpSpPr>
        <p:grpSpPr>
          <a:xfrm>
            <a:off x="537804" y="2201466"/>
            <a:ext cx="6131379" cy="1538883"/>
            <a:chOff x="287692" y="1722007"/>
            <a:chExt cx="6131379" cy="15388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7F44C-79FB-4E69-8DDB-8D90D103D11C}"/>
                </a:ext>
              </a:extLst>
            </p:cNvPr>
            <p:cNvSpPr txBox="1"/>
            <p:nvPr/>
          </p:nvSpPr>
          <p:spPr>
            <a:xfrm>
              <a:off x="287692" y="1722007"/>
              <a:ext cx="613137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48EF6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      </a:t>
              </a:r>
              <a:r>
                <a:rPr lang="ko-KR" altLang="en-US" sz="1600" dirty="0">
                  <a:solidFill>
                    <a:srgbClr val="448EF6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분류 </a:t>
              </a:r>
              <a:r>
                <a:rPr lang="en-US" altLang="ko-KR" sz="1600" dirty="0">
                  <a:solidFill>
                    <a:srgbClr val="448EF6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(Classification)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지도학습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(Supervised Learning)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의 대표적인 유형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기존 데이터가 어떤 레이블에 속하는지 패턴을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머신러닝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알고리즘으로 인지한 뒤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새롭게 관측된 데이터에 대한 레이블 판별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8" name="눈물 방울 17">
              <a:extLst>
                <a:ext uri="{FF2B5EF4-FFF2-40B4-BE49-F238E27FC236}">
                  <a16:creationId xmlns:a16="http://schemas.microsoft.com/office/drawing/2014/main" id="{1289B82D-2CC1-4D8B-9D68-3BC057C25E54}"/>
                </a:ext>
              </a:extLst>
            </p:cNvPr>
            <p:cNvSpPr/>
            <p:nvPr/>
          </p:nvSpPr>
          <p:spPr>
            <a:xfrm rot="18900000">
              <a:off x="349738" y="1859526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968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21668F-3607-47B3-80C7-13373EF53337}"/>
              </a:ext>
            </a:extLst>
          </p:cNvPr>
          <p:cNvGrpSpPr/>
          <p:nvPr/>
        </p:nvGrpSpPr>
        <p:grpSpPr>
          <a:xfrm>
            <a:off x="0" y="1560595"/>
            <a:ext cx="12192000" cy="1856540"/>
            <a:chOff x="0" y="1560595"/>
            <a:chExt cx="12192000" cy="185654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0009DD-EC34-4D2A-B732-2053158635F1}"/>
                </a:ext>
              </a:extLst>
            </p:cNvPr>
            <p:cNvGrpSpPr/>
            <p:nvPr/>
          </p:nvGrpSpPr>
          <p:grpSpPr>
            <a:xfrm>
              <a:off x="0" y="1560595"/>
              <a:ext cx="12192000" cy="1856540"/>
              <a:chOff x="0" y="1560595"/>
              <a:chExt cx="12192000" cy="185654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F40BC1F-2B64-4F6D-81A2-240B7B676827}"/>
                  </a:ext>
                </a:extLst>
              </p:cNvPr>
              <p:cNvSpPr/>
              <p:nvPr/>
            </p:nvSpPr>
            <p:spPr>
              <a:xfrm>
                <a:off x="0" y="1560595"/>
                <a:ext cx="12192000" cy="1856540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B4F7E5-83F3-4D28-B892-F56469BA5F04}"/>
                  </a:ext>
                </a:extLst>
              </p:cNvPr>
              <p:cNvSpPr txBox="1"/>
              <p:nvPr/>
            </p:nvSpPr>
            <p:spPr>
              <a:xfrm>
                <a:off x="3194721" y="1722007"/>
                <a:ext cx="886353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이전 모델들이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예측하지 못한 데이터에 가중치를 부여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다음 모델이 더 잘 예측하게 하는 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부스팅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기법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병렬 수행 및 다양한 기능으로 일반적인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GBM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비해 빠른 수행 성능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뛰어난 예측 성능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발휘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But 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랜덤포레스트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LightGBM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비해서는 느림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과적합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규제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Tree Pruning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 가능해지고 자체 내장된 교차검증 수행 가능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D65698-B066-43A7-BA5E-0815FCC767FF}"/>
                </a:ext>
              </a:extLst>
            </p:cNvPr>
            <p:cNvSpPr txBox="1"/>
            <p:nvPr/>
          </p:nvSpPr>
          <p:spPr>
            <a:xfrm>
              <a:off x="314399" y="2196477"/>
              <a:ext cx="25145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XGBoost</a:t>
              </a:r>
              <a:endPara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eXtreme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Gradient Boosting)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CE2D976-252D-4968-B4D3-4CEEF9D07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6"/>
          <a:stretch/>
        </p:blipFill>
        <p:spPr>
          <a:xfrm>
            <a:off x="2828925" y="3480860"/>
            <a:ext cx="6534150" cy="31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44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DD682511-C5ED-4567-A40F-0C5A02DA2A73}"/>
              </a:ext>
            </a:extLst>
          </p:cNvPr>
          <p:cNvGrpSpPr/>
          <p:nvPr/>
        </p:nvGrpSpPr>
        <p:grpSpPr>
          <a:xfrm>
            <a:off x="0" y="1560595"/>
            <a:ext cx="12192000" cy="1856540"/>
            <a:chOff x="0" y="1560595"/>
            <a:chExt cx="12192000" cy="18565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D23549-23C2-45FA-A38D-961E55425CE5}"/>
                </a:ext>
              </a:extLst>
            </p:cNvPr>
            <p:cNvSpPr/>
            <p:nvPr/>
          </p:nvSpPr>
          <p:spPr>
            <a:xfrm>
              <a:off x="0" y="1560595"/>
              <a:ext cx="12192000" cy="185654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28974A-4EFB-4FB7-A1B2-8CB4310DE1A3}"/>
                </a:ext>
              </a:extLst>
            </p:cNvPr>
            <p:cNvSpPr txBox="1"/>
            <p:nvPr/>
          </p:nvSpPr>
          <p:spPr>
            <a:xfrm>
              <a:off x="417541" y="2304199"/>
              <a:ext cx="2308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LightGBM</a:t>
              </a:r>
              <a:endPara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9D4863-3117-4B38-A145-B98527612D3D}"/>
                </a:ext>
              </a:extLst>
            </p:cNvPr>
            <p:cNvSpPr txBox="1"/>
            <p:nvPr/>
          </p:nvSpPr>
          <p:spPr>
            <a:xfrm>
              <a:off x="3194721" y="1722007"/>
              <a:ext cx="860539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XGBoost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와 함께 </a:t>
              </a:r>
              <a:r>
                <a:rPr lang="ko-KR" altLang="en-US" sz="1600" b="1" dirty="0" err="1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부스팅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계열 알고리즘에서 가장 각광받고 있는 모델</a:t>
              </a:r>
              <a:endPara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리프 중심 트리 분할</a:t>
              </a:r>
              <a:r>
                <a:rPr lang="en-US" altLang="ko-KR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(Leaf Wise)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방식 사용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더 빠른 학습과 예측 수행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더 작은 메모리 사용량이라는 장점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But </a:t>
              </a:r>
              <a:r>
                <a:rPr lang="ko-KR" altLang="en-US" sz="1600" b="1" dirty="0" err="1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오버피팅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발생하기 쉬움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075F8B9-8127-4143-8FDD-BD14C3F65C60}"/>
              </a:ext>
            </a:extLst>
          </p:cNvPr>
          <p:cNvGrpSpPr/>
          <p:nvPr/>
        </p:nvGrpSpPr>
        <p:grpSpPr>
          <a:xfrm>
            <a:off x="624245" y="3669613"/>
            <a:ext cx="4256600" cy="2893112"/>
            <a:chOff x="670260" y="3669613"/>
            <a:chExt cx="4256600" cy="289311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20DF185-1026-4980-8DE4-8048EFB01DCB}"/>
                </a:ext>
              </a:extLst>
            </p:cNvPr>
            <p:cNvSpPr/>
            <p:nvPr/>
          </p:nvSpPr>
          <p:spPr>
            <a:xfrm>
              <a:off x="670260" y="3787319"/>
              <a:ext cx="4256600" cy="2775406"/>
            </a:xfrm>
            <a:prstGeom prst="rect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3FCD8AE-3C07-4CC6-9AB7-ED2B3498C4D4}"/>
                </a:ext>
              </a:extLst>
            </p:cNvPr>
            <p:cNvGrpSpPr/>
            <p:nvPr/>
          </p:nvGrpSpPr>
          <p:grpSpPr>
            <a:xfrm>
              <a:off x="1138572" y="4465674"/>
              <a:ext cx="3263317" cy="1587897"/>
              <a:chOff x="1148562" y="4262845"/>
              <a:chExt cx="3263317" cy="158789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14C96A0-3242-4C31-BAF9-67B98D29EC4D}"/>
                  </a:ext>
                </a:extLst>
              </p:cNvPr>
              <p:cNvGrpSpPr/>
              <p:nvPr/>
            </p:nvGrpSpPr>
            <p:grpSpPr>
              <a:xfrm>
                <a:off x="1148562" y="4262845"/>
                <a:ext cx="1051205" cy="927463"/>
                <a:chOff x="1148562" y="4262845"/>
                <a:chExt cx="1051205" cy="927463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5979BE7-ECC5-4E9B-96FF-CF64CABF14CE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663B01-93E4-4289-A3BC-2C6D34C8CE49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41803CA-98FB-4721-A440-20A7DBB2CB6E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CC934182-CF17-4970-B711-BABC244FDCFA}"/>
                    </a:ext>
                  </a:extLst>
                </p:cNvPr>
                <p:cNvCxnSpPr>
                  <a:cxnSpLocks/>
                  <a:stCxn id="6" idx="3"/>
                  <a:endCxn id="13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4EF9DE8D-8E72-4F50-94CE-30FA8D5B16ED}"/>
                    </a:ext>
                  </a:extLst>
                </p:cNvPr>
                <p:cNvCxnSpPr>
                  <a:cxnSpLocks/>
                  <a:stCxn id="6" idx="5"/>
                  <a:endCxn id="14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5943ECF-20DD-4CF4-9E1C-EE6AD352197D}"/>
                  </a:ext>
                </a:extLst>
              </p:cNvPr>
              <p:cNvGrpSpPr/>
              <p:nvPr/>
            </p:nvGrpSpPr>
            <p:grpSpPr>
              <a:xfrm>
                <a:off x="2679229" y="4262845"/>
                <a:ext cx="1732650" cy="1587897"/>
                <a:chOff x="789334" y="4262845"/>
                <a:chExt cx="1732650" cy="1587897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4AA250AF-DFEA-4770-BA9B-39BCA3712C76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98BB37E-5399-451E-A6B0-12B11F856B2E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41098377-FE56-400B-AE9C-73B93E590E1B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0F114A0E-F49B-4AEE-A9CC-54F1F8BBEAF6}"/>
                    </a:ext>
                  </a:extLst>
                </p:cNvPr>
                <p:cNvCxnSpPr>
                  <a:cxnSpLocks/>
                  <a:stCxn id="45" idx="3"/>
                  <a:endCxn id="46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72000624-7651-4A91-B0EF-ABDF7027315B}"/>
                    </a:ext>
                  </a:extLst>
                </p:cNvPr>
                <p:cNvCxnSpPr>
                  <a:cxnSpLocks/>
                  <a:stCxn id="45" idx="5"/>
                  <a:endCxn id="47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615460F-8183-41D2-A728-9E222827C23E}"/>
                    </a:ext>
                  </a:extLst>
                </p:cNvPr>
                <p:cNvSpPr/>
                <p:nvPr/>
              </p:nvSpPr>
              <p:spPr>
                <a:xfrm>
                  <a:off x="789334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42D5CAA3-B212-4A47-9429-84592E144042}"/>
                    </a:ext>
                  </a:extLst>
                </p:cNvPr>
                <p:cNvCxnSpPr>
                  <a:cxnSpLocks/>
                  <a:stCxn id="46" idx="3"/>
                  <a:endCxn id="52" idx="0"/>
                </p:cNvCxnSpPr>
                <p:nvPr/>
              </p:nvCxnSpPr>
              <p:spPr>
                <a:xfrm flipH="1">
                  <a:off x="950443" y="5143120"/>
                  <a:ext cx="245307" cy="3854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A20E90C1-633F-4CB1-94F8-8ECF78D0A362}"/>
                    </a:ext>
                  </a:extLst>
                </p:cNvPr>
                <p:cNvSpPr/>
                <p:nvPr/>
              </p:nvSpPr>
              <p:spPr>
                <a:xfrm>
                  <a:off x="1293013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ECE54833-B4E3-4E43-9735-103D2E06DCA4}"/>
                    </a:ext>
                  </a:extLst>
                </p:cNvPr>
                <p:cNvCxnSpPr>
                  <a:cxnSpLocks/>
                  <a:stCxn id="46" idx="4"/>
                  <a:endCxn id="55" idx="0"/>
                </p:cNvCxnSpPr>
                <p:nvPr/>
              </p:nvCxnSpPr>
              <p:spPr>
                <a:xfrm>
                  <a:off x="1309671" y="5190308"/>
                  <a:ext cx="144451" cy="338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6803D909-FFE1-47F9-A0DD-A083A836985A}"/>
                    </a:ext>
                  </a:extLst>
                </p:cNvPr>
                <p:cNvSpPr/>
                <p:nvPr/>
              </p:nvSpPr>
              <p:spPr>
                <a:xfrm>
                  <a:off x="1689253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F45177CE-F0E9-43EE-91E9-4F46ED1A0C5F}"/>
                    </a:ext>
                  </a:extLst>
                </p:cNvPr>
                <p:cNvSpPr/>
                <p:nvPr/>
              </p:nvSpPr>
              <p:spPr>
                <a:xfrm>
                  <a:off x="2199767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D75CB141-DB6F-4CE7-9A72-E22ADCD3C8F2}"/>
                    </a:ext>
                  </a:extLst>
                </p:cNvPr>
                <p:cNvCxnSpPr>
                  <a:cxnSpLocks/>
                  <a:stCxn id="47" idx="4"/>
                  <a:endCxn id="61" idx="0"/>
                </p:cNvCxnSpPr>
                <p:nvPr/>
              </p:nvCxnSpPr>
              <p:spPr>
                <a:xfrm flipH="1">
                  <a:off x="1850362" y="5190308"/>
                  <a:ext cx="188297" cy="338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C42B3399-582D-4375-AFF7-C890E66086CD}"/>
                    </a:ext>
                  </a:extLst>
                </p:cNvPr>
                <p:cNvCxnSpPr>
                  <a:cxnSpLocks/>
                  <a:stCxn id="47" idx="5"/>
                  <a:endCxn id="62" idx="0"/>
                </p:cNvCxnSpPr>
                <p:nvPr/>
              </p:nvCxnSpPr>
              <p:spPr>
                <a:xfrm>
                  <a:off x="2152579" y="5143120"/>
                  <a:ext cx="208297" cy="3854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41C544C0-1908-4A61-8AC9-9D7F5E6D2068}"/>
                  </a:ext>
                </a:extLst>
              </p:cNvPr>
              <p:cNvSpPr/>
              <p:nvPr/>
            </p:nvSpPr>
            <p:spPr>
              <a:xfrm>
                <a:off x="2374693" y="4702982"/>
                <a:ext cx="333333" cy="322217"/>
              </a:xfrm>
              <a:prstGeom prst="rightArrow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C01AFB0-D007-42AC-924D-C71FE6744857}"/>
                </a:ext>
              </a:extLst>
            </p:cNvPr>
            <p:cNvSpPr txBox="1"/>
            <p:nvPr/>
          </p:nvSpPr>
          <p:spPr>
            <a:xfrm>
              <a:off x="1445224" y="3669613"/>
              <a:ext cx="272649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균형 트리 분할 </a:t>
              </a:r>
              <a:r>
                <a:rPr lang="en-US" altLang="ko-KR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(Level Wise)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B1A01BA-AE3B-4088-A3F6-C01165E87110}"/>
              </a:ext>
            </a:extLst>
          </p:cNvPr>
          <p:cNvGrpSpPr/>
          <p:nvPr/>
        </p:nvGrpSpPr>
        <p:grpSpPr>
          <a:xfrm>
            <a:off x="5639849" y="3669613"/>
            <a:ext cx="5898218" cy="2893112"/>
            <a:chOff x="5742075" y="3669613"/>
            <a:chExt cx="5898218" cy="289311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179E0BC5-F86A-4520-ABF3-DEA4A094D1B4}"/>
                </a:ext>
              </a:extLst>
            </p:cNvPr>
            <p:cNvGrpSpPr/>
            <p:nvPr/>
          </p:nvGrpSpPr>
          <p:grpSpPr>
            <a:xfrm>
              <a:off x="5742075" y="3787319"/>
              <a:ext cx="5898218" cy="2775406"/>
              <a:chOff x="5742075" y="3787319"/>
              <a:chExt cx="5898218" cy="2775406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C9C7B4AC-D083-4A80-AF27-C1ABB9E18FAF}"/>
                  </a:ext>
                </a:extLst>
              </p:cNvPr>
              <p:cNvGrpSpPr/>
              <p:nvPr/>
            </p:nvGrpSpPr>
            <p:grpSpPr>
              <a:xfrm>
                <a:off x="6012300" y="4262845"/>
                <a:ext cx="1051205" cy="927463"/>
                <a:chOff x="1148562" y="4262845"/>
                <a:chExt cx="1051205" cy="927463"/>
              </a:xfrm>
            </p:grpSpPr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127A05-3D41-4B8C-BD50-F657829DE892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96760C9-1E9E-4BAC-945D-40E7E188CE06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A1C90E9-6AC7-492F-8B02-794B08782A0A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70EDC059-FB47-4221-9810-E681494BC6EC}"/>
                    </a:ext>
                  </a:extLst>
                </p:cNvPr>
                <p:cNvCxnSpPr>
                  <a:cxnSpLocks/>
                  <a:stCxn id="101" idx="3"/>
                  <a:endCxn id="102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CAAF3F7-B293-4D80-A718-B3EE3982E012}"/>
                    </a:ext>
                  </a:extLst>
                </p:cNvPr>
                <p:cNvCxnSpPr>
                  <a:cxnSpLocks/>
                  <a:stCxn id="101" idx="5"/>
                  <a:endCxn id="103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C8A508B-B9BC-4257-B369-06EE04D31DFF}"/>
                  </a:ext>
                </a:extLst>
              </p:cNvPr>
              <p:cNvGrpSpPr/>
              <p:nvPr/>
            </p:nvGrpSpPr>
            <p:grpSpPr>
              <a:xfrm>
                <a:off x="7902195" y="4262845"/>
                <a:ext cx="1373422" cy="1587897"/>
                <a:chOff x="1148562" y="4262845"/>
                <a:chExt cx="1373422" cy="1587897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36C90CE3-74AB-4BBC-A317-423A133A0546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0370FB4-1A99-4EAE-A23C-FD4181F6BB01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8E5CBE5-BFC0-4C16-B222-F10FD2C45C25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A07BE96D-67C5-4DEB-A4A2-99F78A822008}"/>
                    </a:ext>
                  </a:extLst>
                </p:cNvPr>
                <p:cNvCxnSpPr>
                  <a:cxnSpLocks/>
                  <a:stCxn id="88" idx="3"/>
                  <a:endCxn id="89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6CED32E8-C59F-4DD8-8DF6-CC70B2750DE9}"/>
                    </a:ext>
                  </a:extLst>
                </p:cNvPr>
                <p:cNvCxnSpPr>
                  <a:cxnSpLocks/>
                  <a:stCxn id="88" idx="5"/>
                  <a:endCxn id="90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484FC01-D145-4CCC-8CA9-1F1B713AD939}"/>
                    </a:ext>
                  </a:extLst>
                </p:cNvPr>
                <p:cNvSpPr/>
                <p:nvPr/>
              </p:nvSpPr>
              <p:spPr>
                <a:xfrm>
                  <a:off x="1689253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5B3D09B-D232-4278-BDE8-7559937F65A7}"/>
                    </a:ext>
                  </a:extLst>
                </p:cNvPr>
                <p:cNvSpPr/>
                <p:nvPr/>
              </p:nvSpPr>
              <p:spPr>
                <a:xfrm>
                  <a:off x="2199767" y="552852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90EE0BE-CF40-48B8-86E7-3EFED2D82C50}"/>
                    </a:ext>
                  </a:extLst>
                </p:cNvPr>
                <p:cNvCxnSpPr>
                  <a:cxnSpLocks/>
                  <a:stCxn id="90" idx="4"/>
                  <a:endCxn id="97" idx="0"/>
                </p:cNvCxnSpPr>
                <p:nvPr/>
              </p:nvCxnSpPr>
              <p:spPr>
                <a:xfrm flipH="1">
                  <a:off x="1850362" y="5190308"/>
                  <a:ext cx="188297" cy="338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E9265D5B-F04A-4040-9B3B-17940325C50F}"/>
                    </a:ext>
                  </a:extLst>
                </p:cNvPr>
                <p:cNvCxnSpPr>
                  <a:cxnSpLocks/>
                  <a:stCxn id="90" idx="5"/>
                  <a:endCxn id="98" idx="0"/>
                </p:cNvCxnSpPr>
                <p:nvPr/>
              </p:nvCxnSpPr>
              <p:spPr>
                <a:xfrm>
                  <a:off x="2152579" y="5143120"/>
                  <a:ext cx="208297" cy="3854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화살표: 오른쪽 86">
                <a:extLst>
                  <a:ext uri="{FF2B5EF4-FFF2-40B4-BE49-F238E27FC236}">
                    <a16:creationId xmlns:a16="http://schemas.microsoft.com/office/drawing/2014/main" id="{3540FC48-1E2F-4232-B974-ED035B3289BD}"/>
                  </a:ext>
                </a:extLst>
              </p:cNvPr>
              <p:cNvSpPr/>
              <p:nvPr/>
            </p:nvSpPr>
            <p:spPr>
              <a:xfrm>
                <a:off x="7238431" y="4702982"/>
                <a:ext cx="333333" cy="322217"/>
              </a:xfrm>
              <a:prstGeom prst="rightArrow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758BD62-F127-42D7-8462-DD6DA5191D38}"/>
                  </a:ext>
                </a:extLst>
              </p:cNvPr>
              <p:cNvGrpSpPr/>
              <p:nvPr/>
            </p:nvGrpSpPr>
            <p:grpSpPr>
              <a:xfrm>
                <a:off x="10071812" y="4259544"/>
                <a:ext cx="1373422" cy="1587897"/>
                <a:chOff x="1148562" y="4262845"/>
                <a:chExt cx="1373422" cy="1587897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4AF9C225-FDE0-4C1C-AF21-D7C0739C0326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4035E6BC-077F-49EF-90BB-6CDE3FBB3629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624474B3-C228-4204-B1AF-6CD9AF40A9DA}"/>
                    </a:ext>
                  </a:extLst>
                </p:cNvPr>
                <p:cNvSpPr/>
                <p:nvPr/>
              </p:nvSpPr>
              <p:spPr>
                <a:xfrm>
                  <a:off x="1877550" y="4940707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3B7266EC-CA76-4428-9C62-2784AFF4926E}"/>
                    </a:ext>
                  </a:extLst>
                </p:cNvPr>
                <p:cNvCxnSpPr>
                  <a:cxnSpLocks/>
                  <a:stCxn id="124" idx="3"/>
                  <a:endCxn id="125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3B26A9B4-ACE1-44FA-8C52-E34A6483650E}"/>
                    </a:ext>
                  </a:extLst>
                </p:cNvPr>
                <p:cNvCxnSpPr>
                  <a:cxnSpLocks/>
                  <a:stCxn id="124" idx="5"/>
                  <a:endCxn id="126" idx="0"/>
                </p:cNvCxnSpPr>
                <p:nvPr/>
              </p:nvCxnSpPr>
              <p:spPr>
                <a:xfrm>
                  <a:off x="1769402" y="4537874"/>
                  <a:ext cx="269257" cy="4028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659B75D7-AC93-4E70-B48F-CF71D6371049}"/>
                    </a:ext>
                  </a:extLst>
                </p:cNvPr>
                <p:cNvSpPr/>
                <p:nvPr/>
              </p:nvSpPr>
              <p:spPr>
                <a:xfrm>
                  <a:off x="1689253" y="552852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42EBF77E-556B-4A53-8A78-8ACBA0131759}"/>
                    </a:ext>
                  </a:extLst>
                </p:cNvPr>
                <p:cNvSpPr/>
                <p:nvPr/>
              </p:nvSpPr>
              <p:spPr>
                <a:xfrm>
                  <a:off x="2199767" y="552852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E2EACDAC-7D40-4FDA-ADD3-13F1A5600213}"/>
                    </a:ext>
                  </a:extLst>
                </p:cNvPr>
                <p:cNvCxnSpPr>
                  <a:cxnSpLocks/>
                  <a:stCxn id="126" idx="4"/>
                  <a:endCxn id="129" idx="0"/>
                </p:cNvCxnSpPr>
                <p:nvPr/>
              </p:nvCxnSpPr>
              <p:spPr>
                <a:xfrm flipH="1">
                  <a:off x="1850362" y="5262924"/>
                  <a:ext cx="188297" cy="2656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6CB1CB29-A1DD-4284-BF54-9EAC4C43ED35}"/>
                    </a:ext>
                  </a:extLst>
                </p:cNvPr>
                <p:cNvCxnSpPr>
                  <a:cxnSpLocks/>
                  <a:stCxn id="126" idx="5"/>
                  <a:endCxn id="130" idx="0"/>
                </p:cNvCxnSpPr>
                <p:nvPr/>
              </p:nvCxnSpPr>
              <p:spPr>
                <a:xfrm>
                  <a:off x="2152579" y="5215736"/>
                  <a:ext cx="208297" cy="31278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화살표: 오른쪽 132">
                <a:extLst>
                  <a:ext uri="{FF2B5EF4-FFF2-40B4-BE49-F238E27FC236}">
                    <a16:creationId xmlns:a16="http://schemas.microsoft.com/office/drawing/2014/main" id="{125B2AEE-9B75-4C58-8A7E-E1049B57FAE7}"/>
                  </a:ext>
                </a:extLst>
              </p:cNvPr>
              <p:cNvSpPr/>
              <p:nvPr/>
            </p:nvSpPr>
            <p:spPr>
              <a:xfrm>
                <a:off x="9408048" y="4699681"/>
                <a:ext cx="333333" cy="322217"/>
              </a:xfrm>
              <a:prstGeom prst="rightArrow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8991B4F0-D4A8-4EA0-814A-B7184EE52BDA}"/>
                  </a:ext>
                </a:extLst>
              </p:cNvPr>
              <p:cNvGrpSpPr/>
              <p:nvPr/>
            </p:nvGrpSpPr>
            <p:grpSpPr>
              <a:xfrm>
                <a:off x="10303702" y="5800253"/>
                <a:ext cx="917909" cy="627996"/>
                <a:chOff x="1204256" y="4562312"/>
                <a:chExt cx="917909" cy="627996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7D9DF885-9C8E-4A3E-94C9-8FB01C6D0582}"/>
                    </a:ext>
                  </a:extLst>
                </p:cNvPr>
                <p:cNvSpPr/>
                <p:nvPr/>
              </p:nvSpPr>
              <p:spPr>
                <a:xfrm>
                  <a:off x="1204256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65AE65D9-7F3A-4EF4-9B0A-2118BF046A77}"/>
                    </a:ext>
                  </a:extLst>
                </p:cNvPr>
                <p:cNvSpPr/>
                <p:nvPr/>
              </p:nvSpPr>
              <p:spPr>
                <a:xfrm>
                  <a:off x="1799948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51A05C0D-BCDD-41D4-A72B-59ACC553BE7F}"/>
                    </a:ext>
                  </a:extLst>
                </p:cNvPr>
                <p:cNvCxnSpPr>
                  <a:cxnSpLocks/>
                  <a:stCxn id="129" idx="3"/>
                  <a:endCxn id="140" idx="0"/>
                </p:cNvCxnSpPr>
                <p:nvPr/>
              </p:nvCxnSpPr>
              <p:spPr>
                <a:xfrm flipH="1">
                  <a:off x="1365365" y="4562312"/>
                  <a:ext cx="194880" cy="30577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92DC464C-A53B-44D4-B3F0-770CF9E01437}"/>
                    </a:ext>
                  </a:extLst>
                </p:cNvPr>
                <p:cNvCxnSpPr>
                  <a:cxnSpLocks/>
                  <a:stCxn id="129" idx="5"/>
                  <a:endCxn id="141" idx="0"/>
                </p:cNvCxnSpPr>
                <p:nvPr/>
              </p:nvCxnSpPr>
              <p:spPr>
                <a:xfrm>
                  <a:off x="1788086" y="4562312"/>
                  <a:ext cx="172971" cy="30577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ED6F51E6-17B1-487F-865A-DE7723CB372B}"/>
                  </a:ext>
                </a:extLst>
              </p:cNvPr>
              <p:cNvSpPr/>
              <p:nvPr/>
            </p:nvSpPr>
            <p:spPr>
              <a:xfrm>
                <a:off x="5742075" y="3787319"/>
                <a:ext cx="5898218" cy="2775406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C42AB98-EF95-40CD-BBD1-7207DDCCD2CE}"/>
                </a:ext>
              </a:extLst>
            </p:cNvPr>
            <p:cNvSpPr txBox="1"/>
            <p:nvPr/>
          </p:nvSpPr>
          <p:spPr>
            <a:xfrm>
              <a:off x="7206632" y="3669613"/>
              <a:ext cx="2988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리프 중심 트리 분할 </a:t>
              </a:r>
              <a:r>
                <a:rPr lang="en-US" altLang="ko-KR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(Leaf Wise)</a:t>
              </a:r>
            </a:p>
          </p:txBody>
        </p: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1318C7F-6277-46A3-A67E-E8A25DD85738}"/>
              </a:ext>
            </a:extLst>
          </p:cNvPr>
          <p:cNvSpPr/>
          <p:nvPr/>
        </p:nvSpPr>
        <p:spPr>
          <a:xfrm>
            <a:off x="854921" y="4028329"/>
            <a:ext cx="3697960" cy="229627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464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39D955-5646-4C3B-8684-6BDA31666786}"/>
              </a:ext>
            </a:extLst>
          </p:cNvPr>
          <p:cNvGrpSpPr/>
          <p:nvPr/>
        </p:nvGrpSpPr>
        <p:grpSpPr>
          <a:xfrm>
            <a:off x="0" y="1560595"/>
            <a:ext cx="12192000" cy="1856540"/>
            <a:chOff x="0" y="1560595"/>
            <a:chExt cx="12192000" cy="18565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D23549-23C2-45FA-A38D-961E55425CE5}"/>
                </a:ext>
              </a:extLst>
            </p:cNvPr>
            <p:cNvSpPr/>
            <p:nvPr/>
          </p:nvSpPr>
          <p:spPr>
            <a:xfrm>
              <a:off x="0" y="1560595"/>
              <a:ext cx="12192000" cy="185654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28974A-4EFB-4FB7-A1B2-8CB4310DE1A3}"/>
                </a:ext>
              </a:extLst>
            </p:cNvPr>
            <p:cNvSpPr txBox="1"/>
            <p:nvPr/>
          </p:nvSpPr>
          <p:spPr>
            <a:xfrm>
              <a:off x="417541" y="2196477"/>
              <a:ext cx="2308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SVM</a:t>
              </a:r>
            </a:p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(Support Vector Machine)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9D4863-3117-4B38-A145-B98527612D3D}"/>
                </a:ext>
              </a:extLst>
            </p:cNvPr>
            <p:cNvSpPr txBox="1"/>
            <p:nvPr/>
          </p:nvSpPr>
          <p:spPr>
            <a:xfrm>
              <a:off x="3194721" y="1722007"/>
              <a:ext cx="860539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결정 경계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즉 분류를 위한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기준 선을 정의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하는 모델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분류되지 않은 새로운 점이 나타나면 경계의 어느 쪽에 속하는지 확인해서 분류 할 수 있음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비선형 분류가 가능하기 때문에 매우 정확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다른 모델들보다 </a:t>
              </a:r>
              <a:r>
                <a:rPr lang="ko-KR" altLang="en-US" sz="1600" b="1" dirty="0" err="1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오버피팅되는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경향 적음</a:t>
              </a:r>
              <a:endPara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160C0FF-072D-4732-A556-C23AC15C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7"/>
          <a:stretch/>
        </p:blipFill>
        <p:spPr>
          <a:xfrm>
            <a:off x="2390919" y="3578547"/>
            <a:ext cx="7410162" cy="31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21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34</a:t>
            </a:fld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5BAF4C-4477-4753-A0FB-57E261AB30C1}"/>
              </a:ext>
            </a:extLst>
          </p:cNvPr>
          <p:cNvGrpSpPr/>
          <p:nvPr/>
        </p:nvGrpSpPr>
        <p:grpSpPr>
          <a:xfrm>
            <a:off x="7572407" y="4641891"/>
            <a:ext cx="1789308" cy="925529"/>
            <a:chOff x="1409702" y="4588038"/>
            <a:chExt cx="1958058" cy="531475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2E432498-9143-4642-BA5D-C869C644A83B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B99BFCE-BD9E-4824-97B8-4705656E4870}"/>
                </a:ext>
              </a:extLst>
            </p:cNvPr>
            <p:cNvSpPr/>
            <p:nvPr/>
          </p:nvSpPr>
          <p:spPr>
            <a:xfrm>
              <a:off x="1409702" y="4682714"/>
              <a:ext cx="1958058" cy="43679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선정 모델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중요 변수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912879-0994-4075-B193-675FF65C3D1B}"/>
              </a:ext>
            </a:extLst>
          </p:cNvPr>
          <p:cNvSpPr txBox="1"/>
          <p:nvPr/>
        </p:nvSpPr>
        <p:spPr>
          <a:xfrm>
            <a:off x="268642" y="1127668"/>
            <a:ext cx="575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최종 선정 모델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: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SVM</a:t>
            </a:r>
            <a:r>
              <a:rPr lang="ko-KR" altLang="en-US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(Support</a:t>
            </a:r>
            <a:r>
              <a:rPr lang="ko-KR" altLang="en-US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Vector</a:t>
            </a:r>
            <a:r>
              <a:rPr lang="ko-KR" altLang="en-US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Machine)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927336-77A8-46BF-A928-24BC581FB1C1}"/>
              </a:ext>
            </a:extLst>
          </p:cNvPr>
          <p:cNvGrpSpPr/>
          <p:nvPr/>
        </p:nvGrpSpPr>
        <p:grpSpPr>
          <a:xfrm>
            <a:off x="910400" y="1760341"/>
            <a:ext cx="4164783" cy="4643634"/>
            <a:chOff x="1931217" y="1574385"/>
            <a:chExt cx="4164783" cy="464363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36F9FDB-7389-4761-ADEC-8A503984215D}"/>
                </a:ext>
              </a:extLst>
            </p:cNvPr>
            <p:cNvSpPr/>
            <p:nvPr/>
          </p:nvSpPr>
          <p:spPr>
            <a:xfrm>
              <a:off x="1931217" y="2856411"/>
              <a:ext cx="2094230" cy="2094230"/>
            </a:xfrm>
            <a:prstGeom prst="ellipse">
              <a:avLst/>
            </a:prstGeom>
            <a:solidFill>
              <a:srgbClr val="005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분류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en-US" altLang="ko-KR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(Classification)</a:t>
              </a:r>
              <a:endPara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40F428-0FB8-41B9-ABE7-0AEC6FB20D91}"/>
                </a:ext>
              </a:extLst>
            </p:cNvPr>
            <p:cNvSpPr/>
            <p:nvPr/>
          </p:nvSpPr>
          <p:spPr>
            <a:xfrm>
              <a:off x="4119154" y="1574385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XGBoost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C5BAA3A-BCD4-43C0-B638-9D20DF9834E7}"/>
                </a:ext>
              </a:extLst>
            </p:cNvPr>
            <p:cNvSpPr/>
            <p:nvPr/>
          </p:nvSpPr>
          <p:spPr>
            <a:xfrm>
              <a:off x="4677416" y="3194234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LightGBM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084DA4E-3E7D-43BC-B09B-B7DB660D6F80}"/>
                </a:ext>
              </a:extLst>
            </p:cNvPr>
            <p:cNvSpPr/>
            <p:nvPr/>
          </p:nvSpPr>
          <p:spPr>
            <a:xfrm>
              <a:off x="4119154" y="4799435"/>
              <a:ext cx="1418584" cy="1418584"/>
            </a:xfrm>
            <a:prstGeom prst="ellipse">
              <a:avLst/>
            </a:prstGeom>
            <a:solidFill>
              <a:srgbClr val="FDB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SVM</a:t>
              </a:r>
            </a:p>
            <a:p>
              <a:pPr algn="ctr"/>
              <a:r>
                <a:rPr lang="en-US" altLang="ko-KR" sz="9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(Support Vector Machine)</a:t>
              </a:r>
              <a:endParaRPr lang="ko-KR" altLang="en-US" sz="9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564FBA8-1EDF-4653-B140-07DAF647A161}"/>
                </a:ext>
              </a:extLst>
            </p:cNvPr>
            <p:cNvCxnSpPr>
              <a:cxnSpLocks/>
              <a:stCxn id="12" idx="7"/>
              <a:endCxn id="13" idx="3"/>
            </p:cNvCxnSpPr>
            <p:nvPr/>
          </p:nvCxnSpPr>
          <p:spPr>
            <a:xfrm flipV="1">
              <a:off x="3718754" y="2785222"/>
              <a:ext cx="608147" cy="3778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4E442ED-FEC4-4604-9DF5-B709ECAC7252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>
              <a:off x="4025447" y="3903526"/>
              <a:ext cx="6519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9EC9ADD-14A5-476E-8AC7-562E57D7C0E2}"/>
                </a:ext>
              </a:extLst>
            </p:cNvPr>
            <p:cNvCxnSpPr>
              <a:cxnSpLocks/>
              <a:stCxn id="12" idx="5"/>
              <a:endCxn id="15" idx="1"/>
            </p:cNvCxnSpPr>
            <p:nvPr/>
          </p:nvCxnSpPr>
          <p:spPr>
            <a:xfrm>
              <a:off x="3718754" y="4643948"/>
              <a:ext cx="608147" cy="363234"/>
            </a:xfrm>
            <a:prstGeom prst="line">
              <a:avLst/>
            </a:prstGeom>
            <a:ln w="19050">
              <a:solidFill>
                <a:srgbClr val="FD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표 6">
            <a:extLst>
              <a:ext uri="{FF2B5EF4-FFF2-40B4-BE49-F238E27FC236}">
                <a16:creationId xmlns:a16="http://schemas.microsoft.com/office/drawing/2014/main" id="{5E51F5E4-E9D2-4B98-B4F9-8D1B5479B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828649"/>
              </p:ext>
            </p:extLst>
          </p:nvPr>
        </p:nvGraphicFramePr>
        <p:xfrm>
          <a:off x="5884179" y="2847968"/>
          <a:ext cx="5052879" cy="2882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293">
                  <a:extLst>
                    <a:ext uri="{9D8B030D-6E8A-4147-A177-3AD203B41FA5}">
                      <a16:colId xmlns:a16="http://schemas.microsoft.com/office/drawing/2014/main" val="4066652320"/>
                    </a:ext>
                  </a:extLst>
                </a:gridCol>
                <a:gridCol w="1684293">
                  <a:extLst>
                    <a:ext uri="{9D8B030D-6E8A-4147-A177-3AD203B41FA5}">
                      <a16:colId xmlns:a16="http://schemas.microsoft.com/office/drawing/2014/main" val="3062146664"/>
                    </a:ext>
                  </a:extLst>
                </a:gridCol>
                <a:gridCol w="1684293">
                  <a:extLst>
                    <a:ext uri="{9D8B030D-6E8A-4147-A177-3AD203B41FA5}">
                      <a16:colId xmlns:a16="http://schemas.microsoft.com/office/drawing/2014/main" val="449271784"/>
                    </a:ext>
                  </a:extLst>
                </a:gridCol>
              </a:tblGrid>
              <a:tr h="72059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모델 종합 정확도</a:t>
                      </a: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(CSI)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평균 </a:t>
                      </a: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AUC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121"/>
                  </a:ext>
                </a:extLst>
              </a:tr>
              <a:tr h="72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XGBoost</a:t>
                      </a:r>
                      <a:endParaRPr lang="ko-KR" altLang="en-US" sz="16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23.91 %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0.8865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/>
                </a:tc>
                <a:extLst>
                  <a:ext uri="{0D108BD9-81ED-4DB2-BD59-A6C34878D82A}">
                    <a16:rowId xmlns:a16="http://schemas.microsoft.com/office/drawing/2014/main" val="882466434"/>
                  </a:ext>
                </a:extLst>
              </a:tr>
              <a:tr h="72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LightGBM</a:t>
                      </a:r>
                      <a:endParaRPr lang="ko-KR" altLang="en-US" sz="16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23.87 %</a:t>
                      </a:r>
                    </a:p>
                  </a:txBody>
                  <a:tcPr marL="78019" marR="78019" marT="39009" marB="3900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0.8697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/>
                </a:tc>
                <a:extLst>
                  <a:ext uri="{0D108BD9-81ED-4DB2-BD59-A6C34878D82A}">
                    <a16:rowId xmlns:a16="http://schemas.microsoft.com/office/drawing/2014/main" val="671681425"/>
                  </a:ext>
                </a:extLst>
              </a:tr>
              <a:tr h="72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SVM</a:t>
                      </a:r>
                      <a:endParaRPr lang="ko-KR" altLang="en-US" sz="16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DB4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25.85 %</a:t>
                      </a:r>
                    </a:p>
                  </a:txBody>
                  <a:tcPr marL="78019" marR="78019" marT="39009" marB="3900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0.8806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879521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1303E0-6076-4FB3-AB1C-7DA464095A93}"/>
              </a:ext>
            </a:extLst>
          </p:cNvPr>
          <p:cNvGrpSpPr/>
          <p:nvPr/>
        </p:nvGrpSpPr>
        <p:grpSpPr>
          <a:xfrm>
            <a:off x="5810442" y="2289838"/>
            <a:ext cx="2600176" cy="430887"/>
            <a:chOff x="287693" y="1722007"/>
            <a:chExt cx="2600176" cy="4308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2A1DDF-1526-496E-8669-FC7BC0695AD6}"/>
                </a:ext>
              </a:extLst>
            </p:cNvPr>
            <p:cNvSpPr txBox="1"/>
            <p:nvPr/>
          </p:nvSpPr>
          <p:spPr>
            <a:xfrm>
              <a:off x="287693" y="1722007"/>
              <a:ext cx="2600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      </a:t>
              </a:r>
              <a:r>
                <a:rPr lang="ko-KR" altLang="en-US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각 </a:t>
              </a:r>
              <a:r>
                <a:rPr lang="ko-KR" altLang="en-US" sz="1600" dirty="0" err="1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모델별</a:t>
              </a:r>
              <a:r>
                <a:rPr lang="ko-KR" altLang="en-US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 평가지표 비교</a:t>
              </a:r>
              <a:endParaRPr lang="en-US" altLang="ko-KR" sz="1600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2A8449AB-B438-466B-BADC-7B696B6F521D}"/>
                </a:ext>
              </a:extLst>
            </p:cNvPr>
            <p:cNvSpPr/>
            <p:nvPr/>
          </p:nvSpPr>
          <p:spPr>
            <a:xfrm rot="18900000">
              <a:off x="349738" y="1859526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5CD17395-719C-49A9-8363-A78FC369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DEF468-67A2-46B7-BC0E-C1AF2837E21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최종 선정 모델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801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431" t="22159"/>
          <a:stretch/>
        </p:blipFill>
        <p:spPr>
          <a:xfrm>
            <a:off x="2100934" y="5224875"/>
            <a:ext cx="3596160" cy="5311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46" t="8435"/>
          <a:stretch/>
        </p:blipFill>
        <p:spPr>
          <a:xfrm>
            <a:off x="2100934" y="5756008"/>
            <a:ext cx="3593019" cy="5311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C4B8CC-33A8-4B32-AA72-4D03ECFE8BD3}"/>
              </a:ext>
            </a:extLst>
          </p:cNvPr>
          <p:cNvSpPr txBox="1"/>
          <p:nvPr/>
        </p:nvSpPr>
        <p:spPr>
          <a:xfrm>
            <a:off x="438150" y="1160820"/>
            <a:ext cx="10160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349,317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건의 해당 학습 데이터는 결로 발생이 전체의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0.57%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인 비대칭 데이터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err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재현율</a:t>
            </a:r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(Recall)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이 중요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659762E-B62E-457B-84D1-B2DA303864E8}"/>
              </a:ext>
            </a:extLst>
          </p:cNvPr>
          <p:cNvGrpSpPr/>
          <p:nvPr/>
        </p:nvGrpSpPr>
        <p:grpSpPr>
          <a:xfrm>
            <a:off x="6096000" y="1778056"/>
            <a:ext cx="5690143" cy="1381963"/>
            <a:chOff x="6096000" y="5006198"/>
            <a:chExt cx="5690143" cy="1381963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D581B34E-1D86-46B3-96E3-E6213A3681E5}"/>
                </a:ext>
              </a:extLst>
            </p:cNvPr>
            <p:cNvSpPr/>
            <p:nvPr/>
          </p:nvSpPr>
          <p:spPr>
            <a:xfrm>
              <a:off x="6096000" y="5524981"/>
              <a:ext cx="333333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FC9708C-6867-4578-BCEC-1691DFBA2714}"/>
                </a:ext>
              </a:extLst>
            </p:cNvPr>
            <p:cNvGrpSpPr/>
            <p:nvPr/>
          </p:nvGrpSpPr>
          <p:grpSpPr>
            <a:xfrm>
              <a:off x="6732880" y="5006198"/>
              <a:ext cx="3412605" cy="1381963"/>
              <a:chOff x="2435286" y="1887679"/>
              <a:chExt cx="5388411" cy="142852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61CFA61-5079-4631-AE5C-98AD32192BAD}"/>
                  </a:ext>
                </a:extLst>
              </p:cNvPr>
              <p:cNvSpPr/>
              <p:nvPr/>
            </p:nvSpPr>
            <p:spPr>
              <a:xfrm>
                <a:off x="2435286" y="1887679"/>
                <a:ext cx="5388411" cy="142852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96087E-D50B-4DB6-B1B9-6FEE47525298}"/>
                  </a:ext>
                </a:extLst>
              </p:cNvPr>
              <p:cNvSpPr txBox="1"/>
              <p:nvPr/>
            </p:nvSpPr>
            <p:spPr>
              <a:xfrm>
                <a:off x="2550248" y="1977853"/>
                <a:ext cx="5048302" cy="120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 err="1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XGBoost</a:t>
                </a: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모델 최종 </a:t>
                </a: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Recall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Score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24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시간 결로 예측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약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0.9798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48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시간 결로 예측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약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0.9747</a:t>
                </a:r>
                <a:endPara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96F536-8B61-4CF9-BAD7-A774B8A4B0BD}"/>
                </a:ext>
              </a:extLst>
            </p:cNvPr>
            <p:cNvSpPr txBox="1"/>
            <p:nvPr/>
          </p:nvSpPr>
          <p:spPr>
            <a:xfrm>
              <a:off x="10252817" y="5665707"/>
              <a:ext cx="1533326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CSI</a:t>
              </a:r>
              <a:r>
                <a:rPr lang="ko-KR" altLang="en-US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23.91%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평균 </a:t>
              </a: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AUC 0.8865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256E7574-AEC5-400D-B30B-6C05352C034F}"/>
              </a:ext>
            </a:extLst>
          </p:cNvPr>
          <p:cNvSpPr/>
          <p:nvPr/>
        </p:nvSpPr>
        <p:spPr>
          <a:xfrm>
            <a:off x="438150" y="5046716"/>
            <a:ext cx="1418584" cy="1418584"/>
          </a:xfrm>
          <a:prstGeom prst="ellipse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SVM</a:t>
            </a:r>
          </a:p>
          <a:p>
            <a:pPr algn="ctr"/>
            <a:r>
              <a:rPr lang="en-US" altLang="ko-KR" sz="9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(Support Vector Machine)</a:t>
            </a:r>
            <a:endParaRPr lang="ko-KR" altLang="en-US" sz="9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E61EFD-08C7-46D5-B168-DF0C087DD81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최종 선정 모델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7AB107-A734-4BCC-9A16-9868F1FBD3F4}"/>
              </a:ext>
            </a:extLst>
          </p:cNvPr>
          <p:cNvSpPr/>
          <p:nvPr/>
        </p:nvSpPr>
        <p:spPr>
          <a:xfrm>
            <a:off x="3002292" y="6483120"/>
            <a:ext cx="2698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3_5.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5476321-81A7-46E8-A4D0-4EEF588F95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1" t="18151" r="3655" b="11513"/>
          <a:stretch/>
        </p:blipFill>
        <p:spPr>
          <a:xfrm>
            <a:off x="2113939" y="4191122"/>
            <a:ext cx="3586651" cy="4951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414090-77CC-40A6-A2F4-E59BFB006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6" t="14152" r="4530" b="13875"/>
          <a:stretch/>
        </p:blipFill>
        <p:spPr>
          <a:xfrm>
            <a:off x="2113939" y="2486685"/>
            <a:ext cx="3586649" cy="53118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882C70C-6D71-42E6-9AB7-8107F91ABD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0" t="9509" r="6491" b="9632"/>
          <a:stretch/>
        </p:blipFill>
        <p:spPr>
          <a:xfrm>
            <a:off x="2113939" y="3608740"/>
            <a:ext cx="3586651" cy="50441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2BDADCD-287C-453F-BB7C-D30B87DB1F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5" t="4440"/>
          <a:stretch/>
        </p:blipFill>
        <p:spPr>
          <a:xfrm>
            <a:off x="2113939" y="1959224"/>
            <a:ext cx="3586655" cy="512312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F63BDF85-1D08-4A9C-9BFC-E0CE3B7D258E}"/>
              </a:ext>
            </a:extLst>
          </p:cNvPr>
          <p:cNvSpPr/>
          <p:nvPr/>
        </p:nvSpPr>
        <p:spPr>
          <a:xfrm>
            <a:off x="438150" y="1764736"/>
            <a:ext cx="1418584" cy="1418584"/>
          </a:xfrm>
          <a:prstGeom prst="ellipse">
            <a:avLst/>
          </a:prstGeom>
          <a:solidFill>
            <a:srgbClr val="448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XGBoost</a:t>
            </a:r>
            <a:endParaRPr lang="ko-KR" altLang="en-US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301DB9B-450D-436D-A45E-CB7AD3F6F2FC}"/>
              </a:ext>
            </a:extLst>
          </p:cNvPr>
          <p:cNvSpPr/>
          <p:nvPr/>
        </p:nvSpPr>
        <p:spPr>
          <a:xfrm>
            <a:off x="437539" y="3405726"/>
            <a:ext cx="1418584" cy="1418584"/>
          </a:xfrm>
          <a:prstGeom prst="ellipse">
            <a:avLst/>
          </a:prstGeom>
          <a:solidFill>
            <a:srgbClr val="448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LightGBM</a:t>
            </a:r>
            <a:endParaRPr lang="ko-KR" altLang="en-US" sz="1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EC6CD5-FFC2-41EE-89C2-62DB0F935F2C}"/>
              </a:ext>
            </a:extLst>
          </p:cNvPr>
          <p:cNvCxnSpPr>
            <a:cxnSpLocks/>
          </p:cNvCxnSpPr>
          <p:nvPr/>
        </p:nvCxnSpPr>
        <p:spPr>
          <a:xfrm>
            <a:off x="437539" y="3296451"/>
            <a:ext cx="5379787" cy="0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C384064-A9D0-472E-9ADB-8038386B55E3}"/>
              </a:ext>
            </a:extLst>
          </p:cNvPr>
          <p:cNvCxnSpPr>
            <a:cxnSpLocks/>
          </p:cNvCxnSpPr>
          <p:nvPr/>
        </p:nvCxnSpPr>
        <p:spPr>
          <a:xfrm>
            <a:off x="437539" y="4942371"/>
            <a:ext cx="5379787" cy="0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9F60941-6752-4029-BDBD-D96E8E912BAC}"/>
              </a:ext>
            </a:extLst>
          </p:cNvPr>
          <p:cNvGrpSpPr/>
          <p:nvPr/>
        </p:nvGrpSpPr>
        <p:grpSpPr>
          <a:xfrm>
            <a:off x="6096000" y="3421541"/>
            <a:ext cx="5690755" cy="1381963"/>
            <a:chOff x="6096000" y="5006198"/>
            <a:chExt cx="5690755" cy="1381963"/>
          </a:xfrm>
        </p:grpSpPr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0684656B-A1CC-487E-8F72-BE4D7F395355}"/>
                </a:ext>
              </a:extLst>
            </p:cNvPr>
            <p:cNvSpPr/>
            <p:nvPr/>
          </p:nvSpPr>
          <p:spPr>
            <a:xfrm>
              <a:off x="6096000" y="5524981"/>
              <a:ext cx="333333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BB0AE53-F6CC-408B-9FB9-B9E00BC79AE8}"/>
                </a:ext>
              </a:extLst>
            </p:cNvPr>
            <p:cNvGrpSpPr/>
            <p:nvPr/>
          </p:nvGrpSpPr>
          <p:grpSpPr>
            <a:xfrm>
              <a:off x="6732881" y="5006198"/>
              <a:ext cx="3412605" cy="1381963"/>
              <a:chOff x="2435288" y="1887679"/>
              <a:chExt cx="5388410" cy="142852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E057471-857C-4BCE-A902-F5D57C54CFFA}"/>
                  </a:ext>
                </a:extLst>
              </p:cNvPr>
              <p:cNvSpPr/>
              <p:nvPr/>
            </p:nvSpPr>
            <p:spPr>
              <a:xfrm>
                <a:off x="2435288" y="1887679"/>
                <a:ext cx="5388410" cy="142852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1EF296-B506-492B-88B5-CD790E8FC9B9}"/>
                  </a:ext>
                </a:extLst>
              </p:cNvPr>
              <p:cNvSpPr txBox="1"/>
              <p:nvPr/>
            </p:nvSpPr>
            <p:spPr>
              <a:xfrm>
                <a:off x="2550248" y="1977853"/>
                <a:ext cx="5166988" cy="120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 err="1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LightGBM</a:t>
                </a: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모델 최종 </a:t>
                </a: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Recall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Score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24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시간 결로 예측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약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0.9781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48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시간 결로 예측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약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0.9781</a:t>
                </a:r>
                <a:endPara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51AE29D-ACF0-4574-A3A3-1653EC9F7959}"/>
                </a:ext>
              </a:extLst>
            </p:cNvPr>
            <p:cNvSpPr txBox="1"/>
            <p:nvPr/>
          </p:nvSpPr>
          <p:spPr>
            <a:xfrm>
              <a:off x="10252817" y="5665707"/>
              <a:ext cx="1533938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CSI</a:t>
              </a:r>
              <a:r>
                <a:rPr lang="ko-KR" altLang="en-US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23.87%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평균 </a:t>
              </a: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AUC 0.8697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1ADBBA-9962-4E8E-AFC5-61C63976714D}"/>
              </a:ext>
            </a:extLst>
          </p:cNvPr>
          <p:cNvGrpSpPr/>
          <p:nvPr/>
        </p:nvGrpSpPr>
        <p:grpSpPr>
          <a:xfrm>
            <a:off x="6096000" y="5065026"/>
            <a:ext cx="5747989" cy="1381963"/>
            <a:chOff x="6096000" y="5006198"/>
            <a:chExt cx="5747989" cy="1381963"/>
          </a:xfrm>
        </p:grpSpPr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D2EF5C99-1F65-4E3E-9598-7C14D894E52E}"/>
                </a:ext>
              </a:extLst>
            </p:cNvPr>
            <p:cNvSpPr/>
            <p:nvPr/>
          </p:nvSpPr>
          <p:spPr>
            <a:xfrm>
              <a:off x="6096000" y="5524981"/>
              <a:ext cx="333333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AB76658-0798-4BFF-B459-6BFCEC81DAB1}"/>
                </a:ext>
              </a:extLst>
            </p:cNvPr>
            <p:cNvGrpSpPr/>
            <p:nvPr/>
          </p:nvGrpSpPr>
          <p:grpSpPr>
            <a:xfrm>
              <a:off x="6732881" y="5006198"/>
              <a:ext cx="3412604" cy="1381963"/>
              <a:chOff x="2435288" y="1887679"/>
              <a:chExt cx="5388409" cy="1428524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DE614A5-E814-48A2-9D25-EBE1204ED79B}"/>
                  </a:ext>
                </a:extLst>
              </p:cNvPr>
              <p:cNvSpPr/>
              <p:nvPr/>
            </p:nvSpPr>
            <p:spPr>
              <a:xfrm>
                <a:off x="2435288" y="1887679"/>
                <a:ext cx="5388409" cy="1428524"/>
              </a:xfrm>
              <a:prstGeom prst="rect">
                <a:avLst/>
              </a:prstGeom>
              <a:noFill/>
              <a:ln w="28575">
                <a:solidFill>
                  <a:srgbClr val="FDB4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C8CBE4-8A11-4746-8DA0-B188710A4834}"/>
                  </a:ext>
                </a:extLst>
              </p:cNvPr>
              <p:cNvSpPr txBox="1"/>
              <p:nvPr/>
            </p:nvSpPr>
            <p:spPr>
              <a:xfrm>
                <a:off x="2550247" y="1977853"/>
                <a:ext cx="4819680" cy="1208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SVM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모델 최종 </a:t>
                </a: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Recall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Score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24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시간 결로 예측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약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0.9815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48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시간 결로 예측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약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0.9832</a:t>
                </a:r>
                <a:endPara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70BEAA-741E-4E28-AB85-E35AB5D11B0D}"/>
                </a:ext>
              </a:extLst>
            </p:cNvPr>
            <p:cNvSpPr txBox="1"/>
            <p:nvPr/>
          </p:nvSpPr>
          <p:spPr>
            <a:xfrm>
              <a:off x="10252817" y="5665707"/>
              <a:ext cx="1591172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CSI</a:t>
              </a:r>
              <a:r>
                <a:rPr lang="ko-KR" altLang="en-US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25.85%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평균 </a:t>
              </a: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AUC 0.8806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96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6087E-D50B-4DB6-B1B9-6FEE47525298}"/>
              </a:ext>
            </a:extLst>
          </p:cNvPr>
          <p:cNvSpPr txBox="1"/>
          <p:nvPr/>
        </p:nvSpPr>
        <p:spPr>
          <a:xfrm>
            <a:off x="1050574" y="2266139"/>
            <a:ext cx="4474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24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시간 후 결로가 발생할 것으로 예측되는 데이터</a:t>
            </a:r>
            <a:endParaRPr lang="en-US" altLang="ko-KR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F3A193-76CE-40F0-8DCA-FCD7D9D72A31}"/>
              </a:ext>
            </a:extLst>
          </p:cNvPr>
          <p:cNvSpPr txBox="1"/>
          <p:nvPr/>
        </p:nvSpPr>
        <p:spPr>
          <a:xfrm>
            <a:off x="6729851" y="2266139"/>
            <a:ext cx="4474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48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시간 후 결로가 발생할 것으로 예측되는 데이터</a:t>
            </a:r>
            <a:endParaRPr lang="en-US" altLang="ko-KR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BE1413-C220-4676-A3A1-0C84149094CE}"/>
              </a:ext>
            </a:extLst>
          </p:cNvPr>
          <p:cNvSpPr/>
          <p:nvPr/>
        </p:nvSpPr>
        <p:spPr>
          <a:xfrm>
            <a:off x="8665029" y="6483120"/>
            <a:ext cx="26982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3_5.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042BF-71D3-4F86-A62E-A8B84DC9CA8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최종 선정 모델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A9892-F11F-4B32-A143-72EE85BEF3D5}"/>
              </a:ext>
            </a:extLst>
          </p:cNvPr>
          <p:cNvSpPr txBox="1"/>
          <p:nvPr/>
        </p:nvSpPr>
        <p:spPr>
          <a:xfrm>
            <a:off x="268642" y="1127668"/>
            <a:ext cx="575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예측 결과 예시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SVM</a:t>
            </a:r>
            <a:r>
              <a:rPr lang="ko-KR" altLang="en-US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(Support</a:t>
            </a:r>
            <a:r>
              <a:rPr lang="ko-KR" altLang="en-US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Vector</a:t>
            </a:r>
            <a:r>
              <a:rPr lang="ko-KR" altLang="en-US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Machine)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28917D-A0CE-4E6F-BBC4-049A4049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8" y="2674100"/>
            <a:ext cx="5260440" cy="2544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4B7DAB-2D6C-424F-B484-4716FF52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14" y="2697026"/>
            <a:ext cx="5387262" cy="25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93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64F8-4E95-4685-B4FB-24D08E27BAA9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중요 변수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2DB32E-B647-46B2-AD26-69D2D3BFDB7C}"/>
              </a:ext>
            </a:extLst>
          </p:cNvPr>
          <p:cNvGrpSpPr/>
          <p:nvPr/>
        </p:nvGrpSpPr>
        <p:grpSpPr>
          <a:xfrm>
            <a:off x="670159" y="5776434"/>
            <a:ext cx="10257767" cy="781120"/>
            <a:chOff x="2509935" y="1961147"/>
            <a:chExt cx="4519377" cy="133383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5D3CCB6-6D13-496B-9480-BA269C80F42A}"/>
                </a:ext>
              </a:extLst>
            </p:cNvPr>
            <p:cNvSpPr/>
            <p:nvPr/>
          </p:nvSpPr>
          <p:spPr>
            <a:xfrm>
              <a:off x="2509935" y="1961147"/>
              <a:ext cx="4519377" cy="133383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14B65B-CF94-47C6-9367-1FC6B0886A35}"/>
                </a:ext>
              </a:extLst>
            </p:cNvPr>
            <p:cNvSpPr txBox="1"/>
            <p:nvPr/>
          </p:nvSpPr>
          <p:spPr>
            <a:xfrm>
              <a:off x="2599880" y="1961147"/>
              <a:ext cx="4342883" cy="122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공통적으로 결로에 주된 영향을 주는 것으로 나타난 변수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IN_COIL_TEM_D(</a:t>
              </a:r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내부대기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/</a:t>
              </a:r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코일 </a:t>
              </a:r>
              <a:r>
                <a:rPr lang="ko-KR" altLang="en-US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온도차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)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HUM_IN_MAX(</a:t>
              </a:r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내부습도 최댓값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), HUM_IN(</a:t>
              </a:r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내부습도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), LB_MAX_INS_WD(</a:t>
              </a:r>
              <a:r>
                <a:rPr lang="ko-KR" altLang="en-US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등표최대순간풍향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), LB_WD(</a:t>
              </a:r>
              <a:r>
                <a:rPr lang="ko-KR" altLang="en-US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등표풍향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1E5D05-CA96-4AE0-A805-FE0F798AC530}"/>
              </a:ext>
            </a:extLst>
          </p:cNvPr>
          <p:cNvGrpSpPr/>
          <p:nvPr/>
        </p:nvGrpSpPr>
        <p:grpSpPr>
          <a:xfrm>
            <a:off x="1304581" y="1162836"/>
            <a:ext cx="8763345" cy="4427244"/>
            <a:chOff x="1304581" y="1162836"/>
            <a:chExt cx="8763345" cy="44272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0E2F2B-96BE-4E93-A033-BAB6BF02B75B}"/>
                </a:ext>
              </a:extLst>
            </p:cNvPr>
            <p:cNvGrpSpPr/>
            <p:nvPr/>
          </p:nvGrpSpPr>
          <p:grpSpPr>
            <a:xfrm>
              <a:off x="1304581" y="1162836"/>
              <a:ext cx="8763345" cy="4427244"/>
              <a:chOff x="379768" y="1216875"/>
              <a:chExt cx="10450990" cy="527984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B9D49DF-67DD-4689-BA43-93B4AADB3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3469" y="1495209"/>
                <a:ext cx="4705579" cy="242270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02339242-B538-4042-BEB6-3E287FD9B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9774" y="1495210"/>
                <a:ext cx="5090983" cy="2405930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E355941-83E6-4458-B04D-C20F3E8AF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768" y="4187734"/>
                <a:ext cx="4705579" cy="2269881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DBA25BA-698A-4FFB-9035-56C546DB1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9775" y="4179475"/>
                <a:ext cx="5090982" cy="2317243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DA93D2-5A3F-483B-8C0F-B57115AE3FEE}"/>
                  </a:ext>
                </a:extLst>
              </p:cNvPr>
              <p:cNvSpPr txBox="1"/>
              <p:nvPr/>
            </p:nvSpPr>
            <p:spPr>
              <a:xfrm>
                <a:off x="809416" y="3891390"/>
                <a:ext cx="4500711" cy="463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LightGBM</a:t>
                </a:r>
                <a:r>
                  <a:rPr lang="en-US" altLang="ko-KR" sz="1400" b="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24H Feature Importance Top 10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8F4C44-8AED-4ECD-BD2C-4D0D4EB1BD5D}"/>
                  </a:ext>
                </a:extLst>
              </p:cNvPr>
              <p:cNvSpPr txBox="1"/>
              <p:nvPr/>
            </p:nvSpPr>
            <p:spPr>
              <a:xfrm>
                <a:off x="6332411" y="1216875"/>
                <a:ext cx="4498347" cy="463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LightGBM</a:t>
                </a:r>
                <a:r>
                  <a:rPr lang="en-US" altLang="ko-KR" sz="1400" b="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48H Feature Importance Top 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A12C78-D084-41D3-B14A-8E2514FABCEC}"/>
                  </a:ext>
                </a:extLst>
              </p:cNvPr>
              <p:cNvSpPr txBox="1"/>
              <p:nvPr/>
            </p:nvSpPr>
            <p:spPr>
              <a:xfrm>
                <a:off x="809418" y="1216875"/>
                <a:ext cx="4500709" cy="463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XGBoost</a:t>
                </a:r>
                <a:r>
                  <a:rPr lang="en-US" altLang="ko-KR" sz="1400" b="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24H Feature Importance Top 10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54D1DE-9DF3-45FB-A494-862E86ED1BC0}"/>
                  </a:ext>
                </a:extLst>
              </p:cNvPr>
              <p:cNvSpPr txBox="1"/>
              <p:nvPr/>
            </p:nvSpPr>
            <p:spPr>
              <a:xfrm>
                <a:off x="6332411" y="3891390"/>
                <a:ext cx="4498347" cy="4633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XGBoost</a:t>
                </a:r>
                <a:r>
                  <a:rPr lang="en-US" altLang="ko-KR" sz="1400" b="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48H Feature Importance Top 10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646A90-CE47-4CF6-9DF6-1F62940F132D}"/>
                </a:ext>
              </a:extLst>
            </p:cNvPr>
            <p:cNvSpPr/>
            <p:nvPr/>
          </p:nvSpPr>
          <p:spPr>
            <a:xfrm>
              <a:off x="1476465" y="1551404"/>
              <a:ext cx="478971" cy="177886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5A8C4BD-8F1A-449E-B9BA-6A56F7EDDDE5}"/>
                </a:ext>
              </a:extLst>
            </p:cNvPr>
            <p:cNvSpPr/>
            <p:nvPr/>
          </p:nvSpPr>
          <p:spPr>
            <a:xfrm>
              <a:off x="6096000" y="2019475"/>
              <a:ext cx="478971" cy="177886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1822766-CF3C-4EFE-85A8-61E733F49030}"/>
                </a:ext>
              </a:extLst>
            </p:cNvPr>
            <p:cNvSpPr/>
            <p:nvPr/>
          </p:nvSpPr>
          <p:spPr>
            <a:xfrm>
              <a:off x="1476464" y="3794033"/>
              <a:ext cx="478971" cy="177886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933280C-5ACB-4F02-9F1D-AD05E540CBD4}"/>
                </a:ext>
              </a:extLst>
            </p:cNvPr>
            <p:cNvSpPr/>
            <p:nvPr/>
          </p:nvSpPr>
          <p:spPr>
            <a:xfrm>
              <a:off x="1484645" y="1735041"/>
              <a:ext cx="478971" cy="177886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F02B0C-7F5F-4E5D-8216-C7569CEF87FA}"/>
                </a:ext>
              </a:extLst>
            </p:cNvPr>
            <p:cNvSpPr/>
            <p:nvPr/>
          </p:nvSpPr>
          <p:spPr>
            <a:xfrm>
              <a:off x="1484644" y="3980387"/>
              <a:ext cx="478971" cy="131610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1B19B31-4920-4C5F-8FCF-4F740953D973}"/>
                </a:ext>
              </a:extLst>
            </p:cNvPr>
            <p:cNvSpPr/>
            <p:nvPr/>
          </p:nvSpPr>
          <p:spPr>
            <a:xfrm>
              <a:off x="6086581" y="1715991"/>
              <a:ext cx="478971" cy="177886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533D48F-D912-4846-907C-CB5AE6703899}"/>
                </a:ext>
              </a:extLst>
            </p:cNvPr>
            <p:cNvSpPr/>
            <p:nvPr/>
          </p:nvSpPr>
          <p:spPr>
            <a:xfrm>
              <a:off x="6121400" y="4560110"/>
              <a:ext cx="478971" cy="177886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2306D2B-5F5C-417C-AD15-404E05427979}"/>
                </a:ext>
              </a:extLst>
            </p:cNvPr>
            <p:cNvSpPr/>
            <p:nvPr/>
          </p:nvSpPr>
          <p:spPr>
            <a:xfrm>
              <a:off x="6121400" y="3953246"/>
              <a:ext cx="478971" cy="177886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6508732-5A28-4919-9C55-B780B9D4B1F1}"/>
                </a:ext>
              </a:extLst>
            </p:cNvPr>
            <p:cNvSpPr/>
            <p:nvPr/>
          </p:nvSpPr>
          <p:spPr>
            <a:xfrm>
              <a:off x="1484645" y="2053005"/>
              <a:ext cx="478971" cy="126684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6900264-2189-45EF-9B52-16B3CFC917F9}"/>
                </a:ext>
              </a:extLst>
            </p:cNvPr>
            <p:cNvSpPr/>
            <p:nvPr/>
          </p:nvSpPr>
          <p:spPr>
            <a:xfrm>
              <a:off x="6109327" y="3826417"/>
              <a:ext cx="487152" cy="113118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9027FFF-F75B-46CA-810A-9FE6938058A0}"/>
                </a:ext>
              </a:extLst>
            </p:cNvPr>
            <p:cNvSpPr/>
            <p:nvPr/>
          </p:nvSpPr>
          <p:spPr>
            <a:xfrm>
              <a:off x="6091909" y="1571797"/>
              <a:ext cx="487152" cy="113118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32C334-D2F8-452B-AFC3-2246FC9E67BF}"/>
                </a:ext>
              </a:extLst>
            </p:cNvPr>
            <p:cNvSpPr/>
            <p:nvPr/>
          </p:nvSpPr>
          <p:spPr>
            <a:xfrm>
              <a:off x="1484645" y="2197361"/>
              <a:ext cx="478971" cy="118638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A8B93F9-0D6D-4C56-ABB2-1F2093F2A3A5}"/>
                </a:ext>
              </a:extLst>
            </p:cNvPr>
            <p:cNvSpPr/>
            <p:nvPr/>
          </p:nvSpPr>
          <p:spPr>
            <a:xfrm>
              <a:off x="6096000" y="3004181"/>
              <a:ext cx="478971" cy="118638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06449D-58A1-4B5E-9B1F-1BE03A60B9E9}"/>
                </a:ext>
              </a:extLst>
            </p:cNvPr>
            <p:cNvSpPr/>
            <p:nvPr/>
          </p:nvSpPr>
          <p:spPr>
            <a:xfrm>
              <a:off x="1484645" y="2672848"/>
              <a:ext cx="478971" cy="118638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F88F5D4-3957-4CD9-ABCF-1C3E7465CC59}"/>
                </a:ext>
              </a:extLst>
            </p:cNvPr>
            <p:cNvSpPr/>
            <p:nvPr/>
          </p:nvSpPr>
          <p:spPr>
            <a:xfrm>
              <a:off x="6121399" y="4144843"/>
              <a:ext cx="478971" cy="118638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DA40978-8300-493D-B217-0F3BECBAEB8C}"/>
                </a:ext>
              </a:extLst>
            </p:cNvPr>
            <p:cNvSpPr/>
            <p:nvPr/>
          </p:nvSpPr>
          <p:spPr>
            <a:xfrm>
              <a:off x="6121399" y="2227037"/>
              <a:ext cx="478971" cy="118638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2DB98CD-196E-4105-9659-A6824AA6FF21}"/>
                </a:ext>
              </a:extLst>
            </p:cNvPr>
            <p:cNvSpPr/>
            <p:nvPr/>
          </p:nvSpPr>
          <p:spPr>
            <a:xfrm>
              <a:off x="1484645" y="5019809"/>
              <a:ext cx="478971" cy="118638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C96B190-B6C6-41C3-8376-82086BAFFBC1}"/>
                </a:ext>
              </a:extLst>
            </p:cNvPr>
            <p:cNvSpPr/>
            <p:nvPr/>
          </p:nvSpPr>
          <p:spPr>
            <a:xfrm>
              <a:off x="1484645" y="5197695"/>
              <a:ext cx="478971" cy="118638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85F425A-4FF0-4B36-8097-AB8790472C79}"/>
                </a:ext>
              </a:extLst>
            </p:cNvPr>
            <p:cNvSpPr/>
            <p:nvPr/>
          </p:nvSpPr>
          <p:spPr>
            <a:xfrm>
              <a:off x="1484645" y="4134827"/>
              <a:ext cx="478971" cy="126684"/>
            </a:xfrm>
            <a:prstGeom prst="rect">
              <a:avLst/>
            </a:prstGeom>
            <a:solidFill>
              <a:srgbClr val="FDB44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531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F8AB3C06-655C-47C6-8234-26B81E2D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70" y="2330906"/>
            <a:ext cx="5362166" cy="31798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64F8-4E95-4685-B4FB-24D08E27BAA9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중요 변수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F4AF9A3-9D5D-4C97-AF71-2C252A548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3837" y="2344350"/>
            <a:ext cx="5387343" cy="317006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842F919-D119-4CB6-8A47-19E66D6BD057}"/>
              </a:ext>
            </a:extLst>
          </p:cNvPr>
          <p:cNvSpPr txBox="1"/>
          <p:nvPr/>
        </p:nvSpPr>
        <p:spPr>
          <a:xfrm>
            <a:off x="438150" y="1263774"/>
            <a:ext cx="963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발생과 결로 미발생이 분포하는 각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구간을 비교하여 </a:t>
            </a: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도출할 수 있음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3901F0-477A-4259-A576-76CF833B6605}"/>
              </a:ext>
            </a:extLst>
          </p:cNvPr>
          <p:cNvSpPr/>
          <p:nvPr/>
        </p:nvSpPr>
        <p:spPr>
          <a:xfrm>
            <a:off x="4034776" y="3269907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결로발생</a:t>
            </a:r>
            <a:endParaRPr lang="ko-KR" altLang="en-US" sz="1050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43E8F9-ABA6-4EB9-8C82-2C8B2823E218}"/>
              </a:ext>
            </a:extLst>
          </p:cNvPr>
          <p:cNvSpPr/>
          <p:nvPr/>
        </p:nvSpPr>
        <p:spPr>
          <a:xfrm>
            <a:off x="7149169" y="3269907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결로미발생</a:t>
            </a:r>
            <a:endParaRPr lang="ko-KR" altLang="en-US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4F6D27-F84E-4640-9870-81923846E62C}"/>
              </a:ext>
            </a:extLst>
          </p:cNvPr>
          <p:cNvSpPr/>
          <p:nvPr/>
        </p:nvSpPr>
        <p:spPr>
          <a:xfrm>
            <a:off x="456071" y="1868481"/>
            <a:ext cx="4039729" cy="369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[1] IN_COIL_TEM_D (</a:t>
            </a:r>
            <a:r>
              <a: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내부대기</a:t>
            </a:r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코일 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온도차</a:t>
            </a:r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E5C5C-D955-4A22-9D6E-28B9473951B1}"/>
              </a:ext>
            </a:extLst>
          </p:cNvPr>
          <p:cNvSpPr txBox="1"/>
          <p:nvPr/>
        </p:nvSpPr>
        <p:spPr>
          <a:xfrm>
            <a:off x="2563167" y="5510732"/>
            <a:ext cx="1395108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1.09 ~ 7.03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328CA-EF27-4AA5-A739-AAB873313E04}"/>
              </a:ext>
            </a:extLst>
          </p:cNvPr>
          <p:cNvSpPr txBox="1"/>
          <p:nvPr/>
        </p:nvSpPr>
        <p:spPr>
          <a:xfrm>
            <a:off x="8128007" y="5510732"/>
            <a:ext cx="1396992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-13.27~ 7.04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4BB9A-1B06-44DF-BC10-7D70253F8768}"/>
              </a:ext>
            </a:extLst>
          </p:cNvPr>
          <p:cNvSpPr txBox="1"/>
          <p:nvPr/>
        </p:nvSpPr>
        <p:spPr>
          <a:xfrm>
            <a:off x="4634982" y="5663991"/>
            <a:ext cx="2927868" cy="800219"/>
          </a:xfrm>
          <a:prstGeom prst="rect">
            <a:avLst/>
          </a:prstGeom>
          <a:ln w="28575">
            <a:solidFill>
              <a:srgbClr val="00204A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en-US" altLang="ko-KR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endParaRPr lang="en-US" altLang="ko-KR" sz="1600" b="1" dirty="0">
              <a:solidFill>
                <a:srgbClr val="FDB44B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1.09 ~ 7.03 / 2.00 ~ 4.00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DBBD31A-83AF-42F7-AFF7-0795CD312929}"/>
              </a:ext>
            </a:extLst>
          </p:cNvPr>
          <p:cNvCxnSpPr>
            <a:cxnSpLocks/>
            <a:stCxn id="25" idx="2"/>
            <a:endCxn id="27" idx="1"/>
          </p:cNvCxnSpPr>
          <p:nvPr/>
        </p:nvCxnSpPr>
        <p:spPr>
          <a:xfrm rot="16200000" flipH="1">
            <a:off x="3886610" y="5315729"/>
            <a:ext cx="122482" cy="1374261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AF1F930-C507-474B-8516-D60530EFAB31}"/>
              </a:ext>
            </a:extLst>
          </p:cNvPr>
          <p:cNvCxnSpPr>
            <a:cxnSpLocks/>
            <a:stCxn id="26" idx="2"/>
            <a:endCxn id="27" idx="3"/>
          </p:cNvCxnSpPr>
          <p:nvPr/>
        </p:nvCxnSpPr>
        <p:spPr>
          <a:xfrm rot="5400000">
            <a:off x="8133436" y="5371034"/>
            <a:ext cx="122482" cy="1263653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</p:spTree>
    <p:extLst>
      <p:ext uri="{BB962C8B-B14F-4D97-AF65-F5344CB8AC3E}">
        <p14:creationId xmlns:p14="http://schemas.microsoft.com/office/powerpoint/2010/main" val="194365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D875DF-E817-4FDD-B541-CA697072EB6B}"/>
              </a:ext>
            </a:extLst>
          </p:cNvPr>
          <p:cNvGrpSpPr/>
          <p:nvPr/>
        </p:nvGrpSpPr>
        <p:grpSpPr>
          <a:xfrm>
            <a:off x="813172" y="2246354"/>
            <a:ext cx="9689365" cy="1477328"/>
            <a:chOff x="813172" y="1570079"/>
            <a:chExt cx="9689365" cy="1477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94AD78-7DE2-49D3-BF11-EFF89523A421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결로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Condensation)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대기의 온도가 이슬점 이하로 떨어져 물체의 표면에 물방울이 맺히는 현상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" name="눈물 방울 2">
              <a:extLst>
                <a:ext uri="{FF2B5EF4-FFF2-40B4-BE49-F238E27FC236}">
                  <a16:creationId xmlns:a16="http://schemas.microsoft.com/office/drawing/2014/main" id="{A7EF612A-EF14-47D7-A662-D5092DA90807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1A470D-7511-4D01-A515-66376E47363C}"/>
              </a:ext>
            </a:extLst>
          </p:cNvPr>
          <p:cNvGrpSpPr/>
          <p:nvPr/>
        </p:nvGrpSpPr>
        <p:grpSpPr>
          <a:xfrm>
            <a:off x="813173" y="3939869"/>
            <a:ext cx="8435330" cy="1354217"/>
            <a:chOff x="813173" y="2808843"/>
            <a:chExt cx="8435330" cy="1354217"/>
          </a:xfrm>
        </p:grpSpPr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D06DCE7A-136E-40AB-8A5D-EAF815600D29}"/>
                </a:ext>
              </a:extLst>
            </p:cNvPr>
            <p:cNvSpPr/>
            <p:nvPr/>
          </p:nvSpPr>
          <p:spPr>
            <a:xfrm rot="18900000">
              <a:off x="813173" y="2858889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11C548-F79F-4E64-AB83-A80EFC091E95}"/>
                </a:ext>
              </a:extLst>
            </p:cNvPr>
            <p:cNvSpPr/>
            <p:nvPr/>
          </p:nvSpPr>
          <p:spPr>
            <a:xfrm>
              <a:off x="1104863" y="2808843"/>
              <a:ext cx="8143640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조건</a:t>
              </a:r>
              <a:endParaRPr lang="en-US" altLang="ko-KR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1.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발생하는 부분의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포화수증기압을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넘어가기 시작하고 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2.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해당 지점의 온도가 이슬점보다 낮아야 한다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endPara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결로의 정의 및 발생조건 </a:t>
            </a:r>
          </a:p>
        </p:txBody>
      </p:sp>
    </p:spTree>
    <p:extLst>
      <p:ext uri="{BB962C8B-B14F-4D97-AF65-F5344CB8AC3E}">
        <p14:creationId xmlns:p14="http://schemas.microsoft.com/office/powerpoint/2010/main" val="472308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93F307E-4352-43DD-ABCA-61E26D575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9968" y="2402108"/>
            <a:ext cx="5372881" cy="30324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DA25508-03D9-477F-83D0-718316E8B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34" y="2402108"/>
            <a:ext cx="5281754" cy="30584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64F8-4E95-4685-B4FB-24D08E27BAA9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중요 변수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3901F0-477A-4259-A576-76CF833B6605}"/>
              </a:ext>
            </a:extLst>
          </p:cNvPr>
          <p:cNvSpPr/>
          <p:nvPr/>
        </p:nvSpPr>
        <p:spPr>
          <a:xfrm>
            <a:off x="2753011" y="3269907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결로발생</a:t>
            </a:r>
            <a:endParaRPr lang="ko-KR" altLang="en-US" sz="1050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43E8F9-ABA6-4EB9-8C82-2C8B2823E218}"/>
              </a:ext>
            </a:extLst>
          </p:cNvPr>
          <p:cNvSpPr/>
          <p:nvPr/>
        </p:nvSpPr>
        <p:spPr>
          <a:xfrm>
            <a:off x="7149169" y="3269907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결로미발생</a:t>
            </a:r>
            <a:endParaRPr lang="ko-KR" altLang="en-US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4F6D27-F84E-4640-9870-81923846E62C}"/>
              </a:ext>
            </a:extLst>
          </p:cNvPr>
          <p:cNvSpPr/>
          <p:nvPr/>
        </p:nvSpPr>
        <p:spPr>
          <a:xfrm>
            <a:off x="456071" y="1868481"/>
            <a:ext cx="3392029" cy="369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[2] HUM_IN_MAX(</a:t>
            </a:r>
            <a:r>
              <a: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내부습도 최댓값</a:t>
            </a:r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E5C5C-D955-4A22-9D6E-28B9473951B1}"/>
              </a:ext>
            </a:extLst>
          </p:cNvPr>
          <p:cNvSpPr txBox="1"/>
          <p:nvPr/>
        </p:nvSpPr>
        <p:spPr>
          <a:xfrm>
            <a:off x="2459016" y="5510732"/>
            <a:ext cx="1603410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60.59 ~ 93.16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328CA-EF27-4AA5-A739-AAB873313E04}"/>
              </a:ext>
            </a:extLst>
          </p:cNvPr>
          <p:cNvSpPr txBox="1"/>
          <p:nvPr/>
        </p:nvSpPr>
        <p:spPr>
          <a:xfrm>
            <a:off x="8135406" y="5510732"/>
            <a:ext cx="1603411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28.82 ~ 93.16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4BB9A-1B06-44DF-BC10-7D70253F8768}"/>
              </a:ext>
            </a:extLst>
          </p:cNvPr>
          <p:cNvSpPr txBox="1"/>
          <p:nvPr/>
        </p:nvSpPr>
        <p:spPr>
          <a:xfrm>
            <a:off x="4615932" y="5663991"/>
            <a:ext cx="2965968" cy="800219"/>
          </a:xfrm>
          <a:prstGeom prst="rect">
            <a:avLst/>
          </a:prstGeom>
          <a:ln w="28575">
            <a:solidFill>
              <a:srgbClr val="00204A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en-US" altLang="ko-KR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endParaRPr lang="en-US" altLang="ko-KR" sz="1600" b="1" dirty="0">
              <a:solidFill>
                <a:srgbClr val="FDB44B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60.59 ~ 93.16 / 80.00 ~ 90.00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DBBD31A-83AF-42F7-AFF7-0795CD312929}"/>
              </a:ext>
            </a:extLst>
          </p:cNvPr>
          <p:cNvCxnSpPr>
            <a:cxnSpLocks/>
            <a:stCxn id="25" idx="2"/>
            <a:endCxn id="27" idx="1"/>
          </p:cNvCxnSpPr>
          <p:nvPr/>
        </p:nvCxnSpPr>
        <p:spPr>
          <a:xfrm rot="16200000" flipH="1">
            <a:off x="3877085" y="5325254"/>
            <a:ext cx="122482" cy="1355211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AF1F930-C507-474B-8516-D60530EFAB31}"/>
              </a:ext>
            </a:extLst>
          </p:cNvPr>
          <p:cNvCxnSpPr>
            <a:cxnSpLocks/>
            <a:stCxn id="26" idx="2"/>
            <a:endCxn id="27" idx="3"/>
          </p:cNvCxnSpPr>
          <p:nvPr/>
        </p:nvCxnSpPr>
        <p:spPr>
          <a:xfrm rot="5400000">
            <a:off x="8198265" y="5325254"/>
            <a:ext cx="122482" cy="1355212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FDEF38-0E30-48FE-B299-02A8F7C57F03}"/>
              </a:ext>
            </a:extLst>
          </p:cNvPr>
          <p:cNvSpPr txBox="1"/>
          <p:nvPr/>
        </p:nvSpPr>
        <p:spPr>
          <a:xfrm>
            <a:off x="438150" y="1263774"/>
            <a:ext cx="963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발생과 결로 미발생이 분포하는 각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구간을 비교하여 </a:t>
            </a: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도출할 수 있음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296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FAD9F18-0F7F-4CDD-9E18-0806C1CAB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9968" y="2342567"/>
            <a:ext cx="5281753" cy="31203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BC1FEC-5BC0-4E0D-858B-4CA1B3566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34" y="2387283"/>
            <a:ext cx="5281754" cy="31129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64F8-4E95-4685-B4FB-24D08E27BAA9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중요 변수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3901F0-477A-4259-A576-76CF833B6605}"/>
              </a:ext>
            </a:extLst>
          </p:cNvPr>
          <p:cNvSpPr/>
          <p:nvPr/>
        </p:nvSpPr>
        <p:spPr>
          <a:xfrm>
            <a:off x="2366021" y="3269907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결로발생</a:t>
            </a:r>
            <a:endParaRPr lang="ko-KR" altLang="en-US" sz="1050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43E8F9-ABA6-4EB9-8C82-2C8B2823E218}"/>
              </a:ext>
            </a:extLst>
          </p:cNvPr>
          <p:cNvSpPr/>
          <p:nvPr/>
        </p:nvSpPr>
        <p:spPr>
          <a:xfrm>
            <a:off x="6829425" y="3269907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결로미발생</a:t>
            </a:r>
            <a:endParaRPr lang="ko-KR" altLang="en-US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4F6D27-F84E-4640-9870-81923846E62C}"/>
              </a:ext>
            </a:extLst>
          </p:cNvPr>
          <p:cNvSpPr/>
          <p:nvPr/>
        </p:nvSpPr>
        <p:spPr>
          <a:xfrm>
            <a:off x="456072" y="1868481"/>
            <a:ext cx="2217270" cy="369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[3] HUM_IN(</a:t>
            </a:r>
            <a:r>
              <a: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내부습도</a:t>
            </a:r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E5C5C-D955-4A22-9D6E-28B9473951B1}"/>
              </a:ext>
            </a:extLst>
          </p:cNvPr>
          <p:cNvSpPr txBox="1"/>
          <p:nvPr/>
        </p:nvSpPr>
        <p:spPr>
          <a:xfrm>
            <a:off x="2387592" y="5510732"/>
            <a:ext cx="1746258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60.59 ~ 93.16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328CA-EF27-4AA5-A739-AAB873313E04}"/>
              </a:ext>
            </a:extLst>
          </p:cNvPr>
          <p:cNvSpPr txBox="1"/>
          <p:nvPr/>
        </p:nvSpPr>
        <p:spPr>
          <a:xfrm>
            <a:off x="8254482" y="5510732"/>
            <a:ext cx="1365258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8.00 ~ 90.42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4BB9A-1B06-44DF-BC10-7D70253F8768}"/>
              </a:ext>
            </a:extLst>
          </p:cNvPr>
          <p:cNvSpPr txBox="1"/>
          <p:nvPr/>
        </p:nvSpPr>
        <p:spPr>
          <a:xfrm>
            <a:off x="4625979" y="5663991"/>
            <a:ext cx="2945874" cy="800219"/>
          </a:xfrm>
          <a:prstGeom prst="rect">
            <a:avLst/>
          </a:prstGeom>
          <a:ln w="28575">
            <a:solidFill>
              <a:srgbClr val="00204A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en-US" altLang="ko-KR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endParaRPr lang="en-US" altLang="ko-KR" sz="1600" b="1" dirty="0">
              <a:solidFill>
                <a:srgbClr val="FDB44B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60.59 ~ 93.16 / 80.00 ~ 90.00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DBBD31A-83AF-42F7-AFF7-0795CD312929}"/>
              </a:ext>
            </a:extLst>
          </p:cNvPr>
          <p:cNvCxnSpPr>
            <a:cxnSpLocks/>
            <a:stCxn id="25" idx="2"/>
            <a:endCxn id="27" idx="1"/>
          </p:cNvCxnSpPr>
          <p:nvPr/>
        </p:nvCxnSpPr>
        <p:spPr>
          <a:xfrm rot="16200000" flipH="1">
            <a:off x="3882109" y="5320231"/>
            <a:ext cx="122482" cy="1365258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AF1F930-C507-474B-8516-D60530EFAB31}"/>
              </a:ext>
            </a:extLst>
          </p:cNvPr>
          <p:cNvCxnSpPr>
            <a:cxnSpLocks/>
            <a:stCxn id="26" idx="2"/>
            <a:endCxn id="27" idx="3"/>
          </p:cNvCxnSpPr>
          <p:nvPr/>
        </p:nvCxnSpPr>
        <p:spPr>
          <a:xfrm rot="5400000">
            <a:off x="8193241" y="5320231"/>
            <a:ext cx="122482" cy="1365258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0FD30AE-E5DE-4BEF-8CD9-587675293176}"/>
              </a:ext>
            </a:extLst>
          </p:cNvPr>
          <p:cNvSpPr txBox="1"/>
          <p:nvPr/>
        </p:nvSpPr>
        <p:spPr>
          <a:xfrm>
            <a:off x="438150" y="1263774"/>
            <a:ext cx="963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발생과 결로 미발생이 분포하는 각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구간을 비교하여 </a:t>
            </a: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도출할 수 있음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391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F27A7C9-F116-4CF6-A0B9-033644E7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400486"/>
            <a:ext cx="5276849" cy="30570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F50549-A855-4EA1-9737-9112859A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6" y="2401295"/>
            <a:ext cx="5214762" cy="30019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64F8-4E95-4685-B4FB-24D08E27BAA9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중요 변수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3901F0-477A-4259-A576-76CF833B6605}"/>
              </a:ext>
            </a:extLst>
          </p:cNvPr>
          <p:cNvSpPr/>
          <p:nvPr/>
        </p:nvSpPr>
        <p:spPr>
          <a:xfrm>
            <a:off x="3758551" y="3269907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결로발생</a:t>
            </a:r>
            <a:endParaRPr lang="ko-KR" altLang="en-US" sz="1050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43E8F9-ABA6-4EB9-8C82-2C8B2823E218}"/>
              </a:ext>
            </a:extLst>
          </p:cNvPr>
          <p:cNvSpPr/>
          <p:nvPr/>
        </p:nvSpPr>
        <p:spPr>
          <a:xfrm>
            <a:off x="8571770" y="3269907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결로미발생</a:t>
            </a:r>
            <a:endParaRPr lang="ko-KR" altLang="en-US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4F6D27-F84E-4640-9870-81923846E62C}"/>
              </a:ext>
            </a:extLst>
          </p:cNvPr>
          <p:cNvSpPr/>
          <p:nvPr/>
        </p:nvSpPr>
        <p:spPr>
          <a:xfrm>
            <a:off x="456071" y="1868481"/>
            <a:ext cx="3763504" cy="369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[4] LB_MAX_INS_WD(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등표최대순간풍향</a:t>
            </a:r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E5C5C-D955-4A22-9D6E-28B9473951B1}"/>
              </a:ext>
            </a:extLst>
          </p:cNvPr>
          <p:cNvSpPr txBox="1"/>
          <p:nvPr/>
        </p:nvSpPr>
        <p:spPr>
          <a:xfrm>
            <a:off x="2539992" y="5510732"/>
            <a:ext cx="1441458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2.00 ~ 349.00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328CA-EF27-4AA5-A739-AAB873313E04}"/>
              </a:ext>
            </a:extLst>
          </p:cNvPr>
          <p:cNvSpPr txBox="1"/>
          <p:nvPr/>
        </p:nvSpPr>
        <p:spPr>
          <a:xfrm>
            <a:off x="8210552" y="5510732"/>
            <a:ext cx="1498608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0.00 ~ 354.00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4BB9A-1B06-44DF-BC10-7D70253F8768}"/>
              </a:ext>
            </a:extLst>
          </p:cNvPr>
          <p:cNvSpPr txBox="1"/>
          <p:nvPr/>
        </p:nvSpPr>
        <p:spPr>
          <a:xfrm>
            <a:off x="4530207" y="5663991"/>
            <a:ext cx="3137418" cy="800219"/>
          </a:xfrm>
          <a:prstGeom prst="rect">
            <a:avLst/>
          </a:prstGeom>
          <a:ln w="28575">
            <a:solidFill>
              <a:srgbClr val="00204A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en-US" altLang="ko-KR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endParaRPr lang="en-US" altLang="ko-KR" sz="1600" b="1" dirty="0">
              <a:solidFill>
                <a:srgbClr val="FDB44B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2.00 ~ 349.00 / 100.00 ~ 175.00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DBBD31A-83AF-42F7-AFF7-0795CD312929}"/>
              </a:ext>
            </a:extLst>
          </p:cNvPr>
          <p:cNvCxnSpPr>
            <a:cxnSpLocks/>
            <a:stCxn id="25" idx="2"/>
            <a:endCxn id="27" idx="1"/>
          </p:cNvCxnSpPr>
          <p:nvPr/>
        </p:nvCxnSpPr>
        <p:spPr>
          <a:xfrm rot="16200000" flipH="1">
            <a:off x="3834223" y="5368117"/>
            <a:ext cx="122482" cy="1269486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AF1F930-C507-474B-8516-D60530EFAB31}"/>
              </a:ext>
            </a:extLst>
          </p:cNvPr>
          <p:cNvCxnSpPr>
            <a:cxnSpLocks/>
            <a:stCxn id="26" idx="2"/>
            <a:endCxn id="27" idx="3"/>
          </p:cNvCxnSpPr>
          <p:nvPr/>
        </p:nvCxnSpPr>
        <p:spPr>
          <a:xfrm rot="5400000">
            <a:off x="8252500" y="5356745"/>
            <a:ext cx="122482" cy="1292231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8934CD-3BDF-4FE6-8F06-BD49FC7C788B}"/>
              </a:ext>
            </a:extLst>
          </p:cNvPr>
          <p:cNvSpPr txBox="1"/>
          <p:nvPr/>
        </p:nvSpPr>
        <p:spPr>
          <a:xfrm>
            <a:off x="438150" y="1263774"/>
            <a:ext cx="963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발생과 결로 미발생이 분포하는 각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구간을 비교하여 </a:t>
            </a: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도출할 수 있음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028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8968963-4BC8-460C-895C-616A15717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7302" y="2390776"/>
            <a:ext cx="5444597" cy="3048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549237-4789-43F8-9F60-A016F52C9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2361780"/>
            <a:ext cx="5233813" cy="30559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64F8-4E95-4685-B4FB-24D08E27BAA9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중요 변수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3901F0-477A-4259-A576-76CF833B6605}"/>
              </a:ext>
            </a:extLst>
          </p:cNvPr>
          <p:cNvSpPr/>
          <p:nvPr/>
        </p:nvSpPr>
        <p:spPr>
          <a:xfrm>
            <a:off x="1495711" y="3269907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결로발생</a:t>
            </a:r>
            <a:endParaRPr lang="ko-KR" altLang="en-US" sz="1050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43E8F9-ABA6-4EB9-8C82-2C8B2823E218}"/>
              </a:ext>
            </a:extLst>
          </p:cNvPr>
          <p:cNvSpPr/>
          <p:nvPr/>
        </p:nvSpPr>
        <p:spPr>
          <a:xfrm>
            <a:off x="7825444" y="3269907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결로미발생</a:t>
            </a:r>
            <a:endParaRPr lang="ko-KR" altLang="en-US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4F6D27-F84E-4640-9870-81923846E62C}"/>
              </a:ext>
            </a:extLst>
          </p:cNvPr>
          <p:cNvSpPr/>
          <p:nvPr/>
        </p:nvSpPr>
        <p:spPr>
          <a:xfrm>
            <a:off x="456072" y="1868481"/>
            <a:ext cx="2217270" cy="369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[5] LB_WD(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등표풍향</a:t>
            </a:r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9E5C5C-D955-4A22-9D6E-28B9473951B1}"/>
              </a:ext>
            </a:extLst>
          </p:cNvPr>
          <p:cNvSpPr txBox="1"/>
          <p:nvPr/>
        </p:nvSpPr>
        <p:spPr>
          <a:xfrm>
            <a:off x="2459016" y="5510732"/>
            <a:ext cx="1603410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6.00 ~ 359.00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328CA-EF27-4AA5-A739-AAB873313E04}"/>
              </a:ext>
            </a:extLst>
          </p:cNvPr>
          <p:cNvSpPr txBox="1"/>
          <p:nvPr/>
        </p:nvSpPr>
        <p:spPr>
          <a:xfrm>
            <a:off x="8183532" y="5510732"/>
            <a:ext cx="1441458" cy="43088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0.00 ~ 359.00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4BB9A-1B06-44DF-BC10-7D70253F8768}"/>
              </a:ext>
            </a:extLst>
          </p:cNvPr>
          <p:cNvSpPr txBox="1"/>
          <p:nvPr/>
        </p:nvSpPr>
        <p:spPr>
          <a:xfrm>
            <a:off x="4511157" y="5663991"/>
            <a:ext cx="3175518" cy="800219"/>
          </a:xfrm>
          <a:prstGeom prst="rect">
            <a:avLst/>
          </a:prstGeom>
          <a:ln w="28575">
            <a:solidFill>
              <a:srgbClr val="00204A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en-US" altLang="ko-KR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endParaRPr lang="en-US" altLang="ko-KR" sz="1600" b="1" dirty="0">
              <a:solidFill>
                <a:srgbClr val="FDB44B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6.00 ~ 359.00 / 120.00 ~ 200.00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DBBD31A-83AF-42F7-AFF7-0795CD312929}"/>
              </a:ext>
            </a:extLst>
          </p:cNvPr>
          <p:cNvCxnSpPr>
            <a:cxnSpLocks/>
            <a:stCxn id="25" idx="2"/>
            <a:endCxn id="27" idx="1"/>
          </p:cNvCxnSpPr>
          <p:nvPr/>
        </p:nvCxnSpPr>
        <p:spPr>
          <a:xfrm rot="16200000" flipH="1">
            <a:off x="3824698" y="5377642"/>
            <a:ext cx="122482" cy="1250436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AF1F930-C507-474B-8516-D60530EFAB31}"/>
              </a:ext>
            </a:extLst>
          </p:cNvPr>
          <p:cNvCxnSpPr>
            <a:cxnSpLocks/>
            <a:stCxn id="26" idx="2"/>
            <a:endCxn id="27" idx="3"/>
          </p:cNvCxnSpPr>
          <p:nvPr/>
        </p:nvCxnSpPr>
        <p:spPr>
          <a:xfrm rot="5400000">
            <a:off x="8234227" y="5394067"/>
            <a:ext cx="122482" cy="1217586"/>
          </a:xfrm>
          <a:prstGeom prst="bentConnector2">
            <a:avLst/>
          </a:prstGeom>
          <a:ln w="28575">
            <a:solidFill>
              <a:srgbClr val="00204A"/>
            </a:solidFill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D94E26-47A3-4773-86B6-FA0649A59979}"/>
              </a:ext>
            </a:extLst>
          </p:cNvPr>
          <p:cNvSpPr txBox="1"/>
          <p:nvPr/>
        </p:nvSpPr>
        <p:spPr>
          <a:xfrm>
            <a:off x="438150" y="1263774"/>
            <a:ext cx="963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발생과 결로 미발생이 분포하는 각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구간을 비교하여 </a:t>
            </a: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도출할 수 있음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059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44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18DD812-6B43-4B33-B5C9-973DFBA2D206}"/>
              </a:ext>
            </a:extLst>
          </p:cNvPr>
          <p:cNvGrpSpPr/>
          <p:nvPr/>
        </p:nvGrpSpPr>
        <p:grpSpPr>
          <a:xfrm>
            <a:off x="9845255" y="4641893"/>
            <a:ext cx="1328958" cy="844509"/>
            <a:chOff x="1409702" y="4588038"/>
            <a:chExt cx="1958058" cy="484950"/>
          </a:xfrm>
          <a:solidFill>
            <a:srgbClr val="F7F7F7"/>
          </a:solidFill>
        </p:grpSpPr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FF8C00AE-CFBD-4640-84CC-032743D7AA66}"/>
                </a:ext>
              </a:extLst>
            </p:cNvPr>
            <p:cNvSpPr/>
            <p:nvPr/>
          </p:nvSpPr>
          <p:spPr>
            <a:xfrm>
              <a:off x="1638300" y="4588038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1872078-D350-4694-AF10-F38B93291E4C}"/>
                </a:ext>
              </a:extLst>
            </p:cNvPr>
            <p:cNvSpPr/>
            <p:nvPr/>
          </p:nvSpPr>
          <p:spPr>
            <a:xfrm>
              <a:off x="1409702" y="4682714"/>
              <a:ext cx="1958058" cy="3902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기대효과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BE5B2-145A-4DE0-9672-3BCC060DAA3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예측경보시스템 개선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F51160-02AD-40D2-9157-A4D4C75C72A1}"/>
              </a:ext>
            </a:extLst>
          </p:cNvPr>
          <p:cNvGrpSpPr/>
          <p:nvPr/>
        </p:nvGrpSpPr>
        <p:grpSpPr>
          <a:xfrm>
            <a:off x="602593" y="1334782"/>
            <a:ext cx="9281636" cy="1354217"/>
            <a:chOff x="602593" y="1334782"/>
            <a:chExt cx="9281636" cy="13542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5AA29D-07D2-4143-94A1-F804302DADF1}"/>
                </a:ext>
              </a:extLst>
            </p:cNvPr>
            <p:cNvSpPr txBox="1"/>
            <p:nvPr/>
          </p:nvSpPr>
          <p:spPr>
            <a:xfrm>
              <a:off x="602593" y="1334782"/>
              <a:ext cx="928163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   결로발생 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전에 경보를 발령하는 </a:t>
              </a:r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결로발생 예측경보시스템 개선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에 활용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본 데이터분석에서 사용한 공장 내 철강 제품의 결로 발생 예측 모델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(SVM)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을 활용하여 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후 결로발생 여부를 예측할 수 있음 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4" name="눈물 방울 23">
              <a:extLst>
                <a:ext uri="{FF2B5EF4-FFF2-40B4-BE49-F238E27FC236}">
                  <a16:creationId xmlns:a16="http://schemas.microsoft.com/office/drawing/2014/main" id="{FB377F01-5D5A-4CEB-B834-DA0D19918B51}"/>
                </a:ext>
              </a:extLst>
            </p:cNvPr>
            <p:cNvSpPr/>
            <p:nvPr/>
          </p:nvSpPr>
          <p:spPr>
            <a:xfrm rot="18900000">
              <a:off x="652640" y="1361398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AD67AD3-1FF6-496A-A6CF-6309C7F2DD34}"/>
              </a:ext>
            </a:extLst>
          </p:cNvPr>
          <p:cNvGrpSpPr/>
          <p:nvPr/>
        </p:nvGrpSpPr>
        <p:grpSpPr>
          <a:xfrm>
            <a:off x="634060" y="2883012"/>
            <a:ext cx="10611900" cy="3435363"/>
            <a:chOff x="634060" y="2691424"/>
            <a:chExt cx="10611900" cy="343536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890991E-F4E1-4A52-B7C5-D405BAB5125D}"/>
                </a:ext>
              </a:extLst>
            </p:cNvPr>
            <p:cNvGrpSpPr/>
            <p:nvPr/>
          </p:nvGrpSpPr>
          <p:grpSpPr>
            <a:xfrm>
              <a:off x="634060" y="2785404"/>
              <a:ext cx="5030890" cy="3341383"/>
              <a:chOff x="406071" y="2421184"/>
              <a:chExt cx="4465520" cy="334138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64E9373-EEEA-42CE-A14E-0A42C99FF4FD}"/>
                  </a:ext>
                </a:extLst>
              </p:cNvPr>
              <p:cNvSpPr/>
              <p:nvPr/>
            </p:nvSpPr>
            <p:spPr>
              <a:xfrm>
                <a:off x="650292" y="3214732"/>
                <a:ext cx="4027948" cy="190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온도</a:t>
                </a:r>
                <a:r>
                  <a:rPr lang="en-US" altLang="ko-KR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습도 실시간 측정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하여 결로 발령 예보를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SMS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 알림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예측 모형의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신뢰도가 낮아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담당자가 한 번 더 확인 후 예보를 발령해야 하는 문제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C1D64C6-1F78-4CE6-9A61-E1166A89B61C}"/>
                  </a:ext>
                </a:extLst>
              </p:cNvPr>
              <p:cNvSpPr/>
              <p:nvPr/>
            </p:nvSpPr>
            <p:spPr>
              <a:xfrm>
                <a:off x="406071" y="2575117"/>
                <a:ext cx="4465520" cy="3187450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0995B86-CC58-4EFD-A50E-810846B02DF4}"/>
                  </a:ext>
                </a:extLst>
              </p:cNvPr>
              <p:cNvSpPr/>
              <p:nvPr/>
            </p:nvSpPr>
            <p:spPr>
              <a:xfrm>
                <a:off x="1528412" y="2421184"/>
                <a:ext cx="302037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ko-KR" altLang="en-US" b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결로발생 예측경보시스템 현황</a:t>
                </a:r>
                <a:endParaRPr lang="ko-KR" altLang="en-US" b="1" dirty="0">
                  <a:solidFill>
                    <a:srgbClr val="00204A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DD0804C-2CD7-4987-8FA8-860B3AD46F7F}"/>
                </a:ext>
              </a:extLst>
            </p:cNvPr>
            <p:cNvGrpSpPr/>
            <p:nvPr/>
          </p:nvGrpSpPr>
          <p:grpSpPr>
            <a:xfrm>
              <a:off x="6215070" y="2785404"/>
              <a:ext cx="5030890" cy="3341383"/>
              <a:chOff x="5616485" y="2421184"/>
              <a:chExt cx="4465520" cy="334138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C95D4AE-243F-49C9-BD8E-D4D252EA260C}"/>
                  </a:ext>
                </a:extLst>
              </p:cNvPr>
              <p:cNvSpPr/>
              <p:nvPr/>
            </p:nvSpPr>
            <p:spPr>
              <a:xfrm>
                <a:off x="5841919" y="2845400"/>
                <a:ext cx="4014652" cy="26468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공장 내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외부의 온도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습도 외에 주변 온도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습도나 해양 요인 등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다양한 요인을 고려하여 경보 발령</a:t>
                </a:r>
                <a:endParaRPr lang="en-US" altLang="ko-KR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결로발생 예상시간에는 결로 발생에 영향을 미치는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주요 요인에 대한 통제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우선적으로 시행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b="1" dirty="0" err="1">
                    <a:solidFill>
                      <a:srgbClr val="FDB44B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스마트팩토리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통한 실시간 데이터 수집 및 분석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제어가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가능하게 하고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SMS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외에도 실시간 결로 예측 현황을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모바일로 간편하게 확인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할 수 있게 함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4BFC41F-56A5-4098-B7F3-4EA02CB47D12}"/>
                  </a:ext>
                </a:extLst>
              </p:cNvPr>
              <p:cNvSpPr/>
              <p:nvPr/>
            </p:nvSpPr>
            <p:spPr>
              <a:xfrm>
                <a:off x="5616485" y="2575117"/>
                <a:ext cx="4465520" cy="3187450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3DDBABA-0DA5-4C28-A553-0B0A4256EF2F}"/>
                  </a:ext>
                </a:extLst>
              </p:cNvPr>
              <p:cNvSpPr/>
              <p:nvPr/>
            </p:nvSpPr>
            <p:spPr>
              <a:xfrm>
                <a:off x="6959418" y="2421184"/>
                <a:ext cx="177965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시스템 개선 방안</a:t>
                </a:r>
                <a:endParaRPr lang="en-US" altLang="ko-KR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852029AB-98ED-496D-8DBC-0BA008334E01}"/>
                </a:ext>
              </a:extLst>
            </p:cNvPr>
            <p:cNvSpPr/>
            <p:nvPr/>
          </p:nvSpPr>
          <p:spPr>
            <a:xfrm>
              <a:off x="5773424" y="4371952"/>
              <a:ext cx="333333" cy="32221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E907D2C-DA3F-488D-80FD-C20F6D41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833" y="2693071"/>
              <a:ext cx="461665" cy="46166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0E4619C-232A-4DC5-96CE-C53E39796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6940" y="2691424"/>
              <a:ext cx="461665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85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1026" name="Picture 2" descr="royalty free iot photos free download | Piqsels">
            <a:extLst>
              <a:ext uri="{FF2B5EF4-FFF2-40B4-BE49-F238E27FC236}">
                <a16:creationId xmlns:a16="http://schemas.microsoft.com/office/drawing/2014/main" id="{BC1E4A34-8C68-4786-8EA2-3A93BC76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85" y="3100006"/>
            <a:ext cx="5187030" cy="20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355491"/>
            <a:ext cx="977265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b="1" dirty="0" err="1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r>
              <a:rPr lang="en-US" altLang="ko-KR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]</a:t>
            </a:r>
          </a:p>
          <a:p>
            <a:endParaRPr lang="en-US" altLang="ko-KR" sz="700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설비와 기계에 센서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(IoT)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설치됨으로써 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실시간 데이터 수집</a:t>
            </a:r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가능해짐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모든 상황들이 일목요연하게 보여지고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이를 분석해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목적된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바에 따라 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스스로 제어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됨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기반의 공장 운영체계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(Data Driven Operation)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갖춤으로써 생산현장에서 발생하는 현상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문제들의 상관관계를 얻어낼 수 있음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3A318-4C28-4BB1-8835-26997EA6A395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예측경보시스템 개선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B55322-A243-44D2-B7CA-0325A9CD5DEA}"/>
              </a:ext>
            </a:extLst>
          </p:cNvPr>
          <p:cNvSpPr/>
          <p:nvPr/>
        </p:nvSpPr>
        <p:spPr>
          <a:xfrm>
            <a:off x="770708" y="5292560"/>
            <a:ext cx="10487298" cy="834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발생을 예방하기 위해 각 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요인별</a:t>
            </a:r>
            <a:r>
              <a: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주의구간 </a:t>
            </a:r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en-US" altLang="ko-KR" sz="1600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경보구간</a:t>
            </a:r>
            <a:r>
              <a:rPr lang="en-US" altLang="ko-KR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진입 시 해당 조건들이 자동으로 조절되게 할 수 있음</a:t>
            </a:r>
            <a:endParaRPr lang="en-US" altLang="ko-KR" sz="16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제품 및 설비의 상태를 실시간으로 진단하고 문제 발생 가능성을 사전에 차단함으로써 제품 및 설비의 수명을 연장할 수 있음</a:t>
            </a:r>
            <a:endParaRPr lang="en-US" altLang="ko-KR" sz="16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913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BE5B2-145A-4DE0-9672-3BCC060DAA3D}"/>
              </a:ext>
            </a:extLst>
          </p:cNvPr>
          <p:cNvSpPr txBox="1"/>
          <p:nvPr/>
        </p:nvSpPr>
        <p:spPr>
          <a:xfrm>
            <a:off x="287693" y="731213"/>
            <a:ext cx="356040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결로발생을 줄이는 시공방식 도출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5F8558-D18D-4491-AF58-5C41051C015A}"/>
              </a:ext>
            </a:extLst>
          </p:cNvPr>
          <p:cNvGrpSpPr/>
          <p:nvPr/>
        </p:nvGrpSpPr>
        <p:grpSpPr>
          <a:xfrm>
            <a:off x="790050" y="2929593"/>
            <a:ext cx="10611900" cy="3058207"/>
            <a:chOff x="634060" y="3037793"/>
            <a:chExt cx="10611900" cy="305820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CD5DBD4-92B9-4227-B7B3-DE341416E28F}"/>
                </a:ext>
              </a:extLst>
            </p:cNvPr>
            <p:cNvGrpSpPr/>
            <p:nvPr/>
          </p:nvGrpSpPr>
          <p:grpSpPr>
            <a:xfrm>
              <a:off x="634060" y="3131773"/>
              <a:ext cx="5030890" cy="2964227"/>
              <a:chOff x="406071" y="2767553"/>
              <a:chExt cx="4465520" cy="296422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90A70F2-102D-4628-A65F-1F02624FA0D5}"/>
                  </a:ext>
                </a:extLst>
              </p:cNvPr>
              <p:cNvSpPr/>
              <p:nvPr/>
            </p:nvSpPr>
            <p:spPr>
              <a:xfrm>
                <a:off x="650292" y="3214734"/>
                <a:ext cx="4027948" cy="227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온도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습도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풍향 등의 요소가 결로 발생에 주로 영향을 미치므로 단열과 기밀을 통해 곰팡이의 원인이 되는 </a:t>
                </a: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결로 현상 방지 가능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냉난방에 사용하는 에너지 감소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효과도 볼 수 있음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정부의 제로에너지 건축 장려 방안에도 부합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Ex.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국내 최초 제로에너지 공장 ‘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힘펠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‘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D90F7F6-0EBA-4837-BD9E-89C70D7FD9BA}"/>
                  </a:ext>
                </a:extLst>
              </p:cNvPr>
              <p:cNvSpPr/>
              <p:nvPr/>
            </p:nvSpPr>
            <p:spPr>
              <a:xfrm>
                <a:off x="406071" y="2952219"/>
                <a:ext cx="4465520" cy="2779561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FBAED7B-981A-4872-83EA-8AF7929AFBF3}"/>
                  </a:ext>
                </a:extLst>
              </p:cNvPr>
              <p:cNvSpPr/>
              <p:nvPr/>
            </p:nvSpPr>
            <p:spPr>
              <a:xfrm>
                <a:off x="1624553" y="2767553"/>
                <a:ext cx="208004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패시브</a:t>
                </a:r>
                <a:r>
                  <a:rPr lang="en-US" altLang="ko-KR" b="1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(passive) </a:t>
                </a:r>
                <a:r>
                  <a:rPr lang="ko-KR" altLang="en-US" b="1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공법 </a:t>
                </a:r>
                <a:endParaRPr lang="ko-KR" altLang="en-US" b="1" dirty="0">
                  <a:solidFill>
                    <a:srgbClr val="00204A"/>
                  </a:solidFill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77A191-A0B0-4E00-9BF0-1F2DA86E549E}"/>
                </a:ext>
              </a:extLst>
            </p:cNvPr>
            <p:cNvGrpSpPr/>
            <p:nvPr/>
          </p:nvGrpSpPr>
          <p:grpSpPr>
            <a:xfrm>
              <a:off x="6215070" y="3131773"/>
              <a:ext cx="5030890" cy="2964227"/>
              <a:chOff x="5616485" y="2767553"/>
              <a:chExt cx="4465520" cy="2964227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4747B46-A9D0-474B-83B0-A4D0A1F0A08E}"/>
                  </a:ext>
                </a:extLst>
              </p:cNvPr>
              <p:cNvSpPr/>
              <p:nvPr/>
            </p:nvSpPr>
            <p:spPr>
              <a:xfrm>
                <a:off x="5841919" y="3384578"/>
                <a:ext cx="4014652" cy="190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한림원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삼표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개발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대형공간 시공 때 적용되는 최신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PC(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프리캐스트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콘크리트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공법 중 하나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현장이 아닌 공장에서 미리 콘크리트 제품을 생산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기존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PC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공법의 단점인 </a:t>
                </a: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누수</a:t>
                </a:r>
                <a:r>
                  <a:rPr lang="en-US" altLang="ko-KR" sz="1600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결로 문제 해결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2674880-4E01-4321-9E37-F694214B6842}"/>
                  </a:ext>
                </a:extLst>
              </p:cNvPr>
              <p:cNvSpPr/>
              <p:nvPr/>
            </p:nvSpPr>
            <p:spPr>
              <a:xfrm>
                <a:off x="5616485" y="2952219"/>
                <a:ext cx="4465520" cy="2779561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D252ED5-5CC2-4BD0-8423-8C01559C178E}"/>
                  </a:ext>
                </a:extLst>
              </p:cNvPr>
              <p:cNvSpPr/>
              <p:nvPr/>
            </p:nvSpPr>
            <p:spPr>
              <a:xfrm>
                <a:off x="6752705" y="2767553"/>
                <a:ext cx="21930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메가더블윌</a:t>
                </a:r>
                <a:r>
                  <a:rPr lang="en-US" altLang="ko-KR" b="1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(MDW) </a:t>
                </a:r>
                <a:r>
                  <a:rPr lang="ko-KR" altLang="en-US" b="1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공법</a:t>
                </a:r>
                <a:endParaRPr lang="en-US" altLang="ko-KR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FDBB141-77FC-44E4-878B-CC7A26F9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833" y="3039440"/>
              <a:ext cx="461665" cy="46166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2F1F218-36C5-45FF-AF4C-86499544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585" y="3037793"/>
              <a:ext cx="461665" cy="46166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5532F74-FC35-4E33-9FB4-3681891A449A}"/>
              </a:ext>
            </a:extLst>
          </p:cNvPr>
          <p:cNvGrpSpPr/>
          <p:nvPr/>
        </p:nvGrpSpPr>
        <p:grpSpPr>
          <a:xfrm>
            <a:off x="653110" y="1307183"/>
            <a:ext cx="10620600" cy="1354217"/>
            <a:chOff x="599850" y="1173472"/>
            <a:chExt cx="10620600" cy="13542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239D26-0657-486E-BB0D-0B66219186D4}"/>
                </a:ext>
              </a:extLst>
            </p:cNvPr>
            <p:cNvSpPr txBox="1"/>
            <p:nvPr/>
          </p:nvSpPr>
          <p:spPr>
            <a:xfrm>
              <a:off x="603068" y="1173472"/>
              <a:ext cx="1061738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   결로 발생 가능성을 사전에 차단하는 </a:t>
              </a:r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시공방식 도출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에 활용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lvl="1"/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800100" lvl="1" indent="-342900">
                <a:buFont typeface="+mj-lt"/>
                <a:buAutoNum type="arabicPeriod"/>
              </a:pP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내단열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시공강화 등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충분한 단열 보강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 이뤄지게 함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800100" lvl="1" indent="-342900">
                <a:buFont typeface="+mj-lt"/>
                <a:buAutoNum type="arabicPeriod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설계 단계에서부터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결로방지를 고려한 공법을 적용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함 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패시브 공법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MDW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1" name="눈물 방울 30">
              <a:extLst>
                <a:ext uri="{FF2B5EF4-FFF2-40B4-BE49-F238E27FC236}">
                  <a16:creationId xmlns:a16="http://schemas.microsoft.com/office/drawing/2014/main" id="{72A24EA4-F053-4430-AECF-854C4C19B4D4}"/>
                </a:ext>
              </a:extLst>
            </p:cNvPr>
            <p:cNvSpPr/>
            <p:nvPr/>
          </p:nvSpPr>
          <p:spPr>
            <a:xfrm rot="18900000">
              <a:off x="599850" y="1223518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FC579-372A-4CE6-9CBB-385D79D44025}"/>
              </a:ext>
            </a:extLst>
          </p:cNvPr>
          <p:cNvSpPr/>
          <p:nvPr/>
        </p:nvSpPr>
        <p:spPr>
          <a:xfrm>
            <a:off x="8819092" y="1918334"/>
            <a:ext cx="2037737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주 영향 요인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/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/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풍향</a:t>
            </a:r>
            <a:endParaRPr lang="ko-KR" altLang="en-US" sz="16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4667D237-50B8-4AD4-9934-4412DA6F8EF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6096002" y="1889760"/>
            <a:ext cx="2723090" cy="320962"/>
          </a:xfrm>
          <a:prstGeom prst="bentConnector3">
            <a:avLst>
              <a:gd name="adj1" fmla="val 10344"/>
            </a:avLst>
          </a:prstGeom>
          <a:ln>
            <a:solidFill>
              <a:srgbClr val="00204A"/>
            </a:solidFill>
          </a:ln>
        </p:spPr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BC5C095-6968-4FF3-8F74-116357250717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8255726" y="2210721"/>
            <a:ext cx="563366" cy="292387"/>
          </a:xfrm>
          <a:prstGeom prst="bentConnector3">
            <a:avLst/>
          </a:prstGeom>
          <a:ln>
            <a:solidFill>
              <a:srgbClr val="00204A"/>
            </a:solidFill>
          </a:ln>
        </p:spPr>
      </p:cxnSp>
    </p:spTree>
    <p:extLst>
      <p:ext uri="{BB962C8B-B14F-4D97-AF65-F5344CB8AC3E}">
        <p14:creationId xmlns:p14="http://schemas.microsoft.com/office/powerpoint/2010/main" val="2011779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653C6F-A1C4-48E7-8A8B-B3B154DD4E10}"/>
              </a:ext>
            </a:extLst>
          </p:cNvPr>
          <p:cNvGrpSpPr/>
          <p:nvPr/>
        </p:nvGrpSpPr>
        <p:grpSpPr>
          <a:xfrm>
            <a:off x="779789" y="1801281"/>
            <a:ext cx="5009370" cy="1226555"/>
            <a:chOff x="548639" y="1366775"/>
            <a:chExt cx="5009370" cy="12265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73C5A3-3EAC-4D65-8A2A-0246DB4CFCD9}"/>
                </a:ext>
              </a:extLst>
            </p:cNvPr>
            <p:cNvSpPr txBox="1"/>
            <p:nvPr/>
          </p:nvSpPr>
          <p:spPr>
            <a:xfrm>
              <a:off x="1787881" y="1577667"/>
              <a:ext cx="37701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온도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습도 조절로 쾌적한 근무환경 확보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작업능률 향상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3D650E-0F7B-44A2-9BAC-040AB891D9A0}"/>
                </a:ext>
              </a:extLst>
            </p:cNvPr>
            <p:cNvGrpSpPr/>
            <p:nvPr/>
          </p:nvGrpSpPr>
          <p:grpSpPr>
            <a:xfrm>
              <a:off x="548639" y="1366775"/>
              <a:ext cx="931819" cy="1226555"/>
              <a:chOff x="2534193" y="1149060"/>
              <a:chExt cx="931819" cy="122655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DBA0414-6A05-4F63-ABE9-0B2364B5D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4193" y="1149060"/>
                <a:ext cx="931819" cy="93181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EA0A70C-F9ED-4EB2-B0F7-C82849D7EF01}"/>
                  </a:ext>
                </a:extLst>
              </p:cNvPr>
              <p:cNvSpPr/>
              <p:nvPr/>
            </p:nvSpPr>
            <p:spPr>
              <a:xfrm>
                <a:off x="2597587" y="2006283"/>
                <a:ext cx="8050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근로자</a:t>
                </a:r>
                <a:endParaRPr lang="ko-KR" altLang="en-US" dirty="0"/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9AB7907-1A81-4782-B30B-FBBC9D9E07C5}"/>
              </a:ext>
            </a:extLst>
          </p:cNvPr>
          <p:cNvGrpSpPr/>
          <p:nvPr/>
        </p:nvGrpSpPr>
        <p:grpSpPr>
          <a:xfrm>
            <a:off x="6854092" y="1758737"/>
            <a:ext cx="4804912" cy="1476431"/>
            <a:chOff x="548639" y="2846075"/>
            <a:chExt cx="4804912" cy="147643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2C3919-5BDF-4B9B-91F7-08D09F646476}"/>
                </a:ext>
              </a:extLst>
            </p:cNvPr>
            <p:cNvSpPr/>
            <p:nvPr/>
          </p:nvSpPr>
          <p:spPr>
            <a:xfrm>
              <a:off x="715426" y="3953174"/>
              <a:ext cx="5982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기업</a:t>
              </a:r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F42DFAD-5519-4377-8BF6-C23D5B46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39" y="2984353"/>
              <a:ext cx="932400" cy="93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01F42-D561-484D-8E25-73278EB74181}"/>
                </a:ext>
              </a:extLst>
            </p:cNvPr>
            <p:cNvSpPr txBox="1"/>
            <p:nvPr/>
          </p:nvSpPr>
          <p:spPr>
            <a:xfrm>
              <a:off x="1787880" y="2846075"/>
              <a:ext cx="35656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잠재적 품질손실 위험 최소화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제품 및 설비 수명 연장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냉난방비 절감으로 인한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비용 효율화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AA6C8A7-07F4-4EF2-AB2C-E1DA4BDB19D0}"/>
              </a:ext>
            </a:extLst>
          </p:cNvPr>
          <p:cNvGrpSpPr/>
          <p:nvPr/>
        </p:nvGrpSpPr>
        <p:grpSpPr>
          <a:xfrm>
            <a:off x="849540" y="4342242"/>
            <a:ext cx="4504011" cy="1409505"/>
            <a:chOff x="430091" y="4538693"/>
            <a:chExt cx="4504011" cy="140950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14B13D7-F75D-47A1-8536-BCF16750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39" y="4538693"/>
              <a:ext cx="932400" cy="9324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06BC28B-C74C-43E9-A2A9-8378BAD98BF8}"/>
                </a:ext>
              </a:extLst>
            </p:cNvPr>
            <p:cNvSpPr/>
            <p:nvPr/>
          </p:nvSpPr>
          <p:spPr>
            <a:xfrm>
              <a:off x="430091" y="5578866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정부</a:t>
              </a:r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(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사회</a:t>
              </a:r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3524FB-503F-476C-99E0-741D6D150BA4}"/>
                </a:ext>
              </a:extLst>
            </p:cNvPr>
            <p:cNvSpPr/>
            <p:nvPr/>
          </p:nvSpPr>
          <p:spPr>
            <a:xfrm>
              <a:off x="1787880" y="4747869"/>
              <a:ext cx="31462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품질손실에 따른 폐기물 감소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제로에너지 사회로의 이행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F04EC0-A547-462B-B6BA-B6E30CCC94A2}"/>
              </a:ext>
            </a:extLst>
          </p:cNvPr>
          <p:cNvGrpSpPr/>
          <p:nvPr/>
        </p:nvGrpSpPr>
        <p:grpSpPr>
          <a:xfrm>
            <a:off x="6848085" y="4396724"/>
            <a:ext cx="3926854" cy="1366808"/>
            <a:chOff x="6951480" y="1986877"/>
            <a:chExt cx="3926854" cy="13668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A6DDD-4E25-48D2-B8DD-E95EC7182226}"/>
                </a:ext>
              </a:extLst>
            </p:cNvPr>
            <p:cNvSpPr txBox="1"/>
            <p:nvPr/>
          </p:nvSpPr>
          <p:spPr>
            <a:xfrm>
              <a:off x="7871014" y="2298594"/>
              <a:ext cx="300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고품질의 제품 확보가능성 증가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681D129-36B7-4EBD-B27F-71095AEC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480" y="1986877"/>
              <a:ext cx="932400" cy="932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14C0F2-8E44-46B7-B6B9-435F6E1D7531}"/>
                </a:ext>
              </a:extLst>
            </p:cNvPr>
            <p:cNvSpPr/>
            <p:nvPr/>
          </p:nvSpPr>
          <p:spPr>
            <a:xfrm>
              <a:off x="7118559" y="2984353"/>
              <a:ext cx="5982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rPr>
                <a:t>고객</a:t>
              </a:r>
              <a:endParaRPr lang="en-US" altLang="ko-KR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489A19-2454-4421-95B7-611F6BE2C7E4}"/>
              </a:ext>
            </a:extLst>
          </p:cNvPr>
          <p:cNvCxnSpPr/>
          <p:nvPr/>
        </p:nvCxnSpPr>
        <p:spPr>
          <a:xfrm>
            <a:off x="287693" y="3676976"/>
            <a:ext cx="11547256" cy="0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617FF3F-1F97-4667-8666-E1F587F53239}"/>
              </a:ext>
            </a:extLst>
          </p:cNvPr>
          <p:cNvCxnSpPr>
            <a:cxnSpLocks/>
          </p:cNvCxnSpPr>
          <p:nvPr/>
        </p:nvCxnSpPr>
        <p:spPr>
          <a:xfrm flipV="1">
            <a:off x="6096000" y="1271451"/>
            <a:ext cx="0" cy="5007429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30129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/>
              <a:t>권철민</a:t>
            </a:r>
            <a:r>
              <a:rPr lang="en-US" altLang="ko-KR" sz="1600" dirty="0"/>
              <a:t>, 『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완벽 가이드</a:t>
            </a:r>
            <a:r>
              <a:rPr lang="en-US" altLang="ko-KR" sz="1600" dirty="0"/>
              <a:t>』, </a:t>
            </a:r>
            <a:r>
              <a:rPr lang="ko-KR" altLang="en-US" sz="1600" dirty="0" err="1"/>
              <a:t>위키북스</a:t>
            </a:r>
            <a:r>
              <a:rPr lang="ko-KR" altLang="en-US" sz="1600" dirty="0"/>
              <a:t> </a:t>
            </a:r>
            <a:r>
              <a:rPr lang="en-US" altLang="ko-KR" sz="1600" dirty="0"/>
              <a:t>(2020)</a:t>
            </a:r>
          </a:p>
          <a:p>
            <a:r>
              <a:rPr lang="ko-KR" altLang="en-US" sz="1600" dirty="0" err="1"/>
              <a:t>박소희</a:t>
            </a:r>
            <a:r>
              <a:rPr lang="en-US" altLang="ko-KR" sz="1600" dirty="0"/>
              <a:t>. "</a:t>
            </a:r>
            <a:r>
              <a:rPr lang="ko-KR" altLang="en-US" sz="1600" dirty="0"/>
              <a:t>창호 </a:t>
            </a:r>
            <a:r>
              <a:rPr lang="ko-KR" altLang="en-US" sz="1600" dirty="0" err="1"/>
              <a:t>표면결로</a:t>
            </a:r>
            <a:r>
              <a:rPr lang="ko-KR" altLang="en-US" sz="1600" dirty="0"/>
              <a:t> 방지성능 평가에 관한 연구</a:t>
            </a:r>
            <a:r>
              <a:rPr lang="en-US" altLang="ko-KR" sz="1600" dirty="0"/>
              <a:t>"  VOL.- NO.- (2015)</a:t>
            </a:r>
          </a:p>
          <a:p>
            <a:r>
              <a:rPr lang="en-US" altLang="ko-KR" sz="1600" dirty="0"/>
              <a:t>"</a:t>
            </a:r>
            <a:r>
              <a:rPr lang="ko-KR" altLang="en-US" sz="1600" dirty="0"/>
              <a:t>건축물에서의 결로의 발생과 방지 대책</a:t>
            </a:r>
            <a:r>
              <a:rPr lang="en-US" altLang="ko-KR" sz="1600" dirty="0"/>
              <a:t>", </a:t>
            </a:r>
            <a:r>
              <a:rPr lang="ko-KR" altLang="en-US" sz="1600" dirty="0"/>
              <a:t>한국건설기술연구원 </a:t>
            </a:r>
            <a:r>
              <a:rPr lang="en-US" altLang="ko-KR" sz="1600" dirty="0"/>
              <a:t>(1998)</a:t>
            </a:r>
          </a:p>
          <a:p>
            <a:endParaRPr lang="en-US" altLang="ko-KR" sz="1600" dirty="0"/>
          </a:p>
          <a:p>
            <a:r>
              <a:rPr lang="en-US" altLang="ko-KR" sz="1600" dirty="0"/>
              <a:t>"</a:t>
            </a:r>
            <a:r>
              <a:rPr lang="ko-KR" altLang="en-US" sz="1600" dirty="0"/>
              <a:t>난방 </a:t>
            </a:r>
            <a:r>
              <a:rPr lang="ko-KR" altLang="en-US" sz="1600" dirty="0" err="1"/>
              <a:t>안돌려도</a:t>
            </a:r>
            <a:r>
              <a:rPr lang="ko-KR" altLang="en-US" sz="1600" dirty="0"/>
              <a:t> 온기 쫙</a:t>
            </a:r>
            <a:r>
              <a:rPr lang="en-US" altLang="ko-KR" sz="1600" dirty="0"/>
              <a:t>~ </a:t>
            </a:r>
            <a:r>
              <a:rPr lang="ko-KR" altLang="en-US" sz="1600" dirty="0"/>
              <a:t>공장도 제로에너지 시대</a:t>
            </a:r>
            <a:r>
              <a:rPr lang="en-US" altLang="ko-KR" sz="1600" dirty="0"/>
              <a:t>“, dongA.com, 2020.01.08. https://www.donga.com/news/article/all/20200107/99127061/1</a:t>
            </a:r>
          </a:p>
          <a:p>
            <a:r>
              <a:rPr lang="en-US" altLang="ko-KR" sz="1600" dirty="0"/>
              <a:t>"</a:t>
            </a:r>
            <a:r>
              <a:rPr lang="ko-KR" altLang="en-US" sz="1600" dirty="0"/>
              <a:t>한림원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삼표</a:t>
            </a:r>
            <a:r>
              <a:rPr lang="ko-KR" altLang="en-US" sz="1600" dirty="0"/>
              <a:t> 개발한 </a:t>
            </a:r>
            <a:r>
              <a:rPr lang="en-US" altLang="ko-KR" sz="1600" dirty="0"/>
              <a:t>MDW '</a:t>
            </a:r>
            <a:r>
              <a:rPr lang="ko-KR" altLang="en-US" sz="1600" dirty="0"/>
              <a:t>올해 산업기술성과</a:t>
            </a:r>
            <a:r>
              <a:rPr lang="en-US" altLang="ko-KR" sz="1600" dirty="0"/>
              <a:t>' </a:t>
            </a:r>
            <a:r>
              <a:rPr lang="ko-KR" altLang="en-US" sz="1600" dirty="0"/>
              <a:t>선정</a:t>
            </a:r>
            <a:r>
              <a:rPr lang="en-US" altLang="ko-KR" sz="1600" dirty="0"/>
              <a:t>“, </a:t>
            </a:r>
            <a:r>
              <a:rPr lang="ko-KR" altLang="en-US" sz="1600" dirty="0"/>
              <a:t>한국경제</a:t>
            </a:r>
            <a:r>
              <a:rPr lang="en-US" altLang="ko-KR" sz="1600" dirty="0"/>
              <a:t>, 2019.11.17. https://www.hankyung.com/economy/article/201911173089i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23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80F6F-5375-44C2-87CE-412C7BCE9CFA}"/>
              </a:ext>
            </a:extLst>
          </p:cNvPr>
          <p:cNvSpPr/>
          <p:nvPr/>
        </p:nvSpPr>
        <p:spPr>
          <a:xfrm>
            <a:off x="287693" y="1514475"/>
            <a:ext cx="11647132" cy="3048000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18667-84E4-40B3-842B-EAD2E73A9C64}"/>
              </a:ext>
            </a:extLst>
          </p:cNvPr>
          <p:cNvSpPr txBox="1"/>
          <p:nvPr/>
        </p:nvSpPr>
        <p:spPr>
          <a:xfrm>
            <a:off x="4119833" y="5692072"/>
            <a:ext cx="395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 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81A9B-DC82-4F89-8BF2-07791D5141C9}"/>
              </a:ext>
            </a:extLst>
          </p:cNvPr>
          <p:cNvGrpSpPr/>
          <p:nvPr/>
        </p:nvGrpSpPr>
        <p:grpSpPr>
          <a:xfrm>
            <a:off x="511039" y="1794730"/>
            <a:ext cx="7365195" cy="2131742"/>
            <a:chOff x="1099094" y="1471772"/>
            <a:chExt cx="6422571" cy="18589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65523A-7AA2-47C1-BFE0-330C2AD8E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20405"/>
            <a:stretch/>
          </p:blipFill>
          <p:spPr>
            <a:xfrm>
              <a:off x="4416878" y="1471772"/>
              <a:ext cx="3104787" cy="1858914"/>
            </a:xfrm>
            <a:prstGeom prst="rect">
              <a:avLst/>
            </a:prstGeom>
          </p:spPr>
        </p:pic>
        <p:pic>
          <p:nvPicPr>
            <p:cNvPr id="1026" name="Picture 2" descr="당진제철소">
              <a:extLst>
                <a:ext uri="{FF2B5EF4-FFF2-40B4-BE49-F238E27FC236}">
                  <a16:creationId xmlns:a16="http://schemas.microsoft.com/office/drawing/2014/main" id="{35927362-ABBE-48F8-AA78-1FC95E266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1" r="2214"/>
            <a:stretch/>
          </p:blipFill>
          <p:spPr bwMode="auto">
            <a:xfrm>
              <a:off x="1099094" y="1471772"/>
              <a:ext cx="3104787" cy="1858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503BE-1F6B-4363-BC58-632090B3BE5E}"/>
              </a:ext>
            </a:extLst>
          </p:cNvPr>
          <p:cNvSpPr/>
          <p:nvPr/>
        </p:nvSpPr>
        <p:spPr>
          <a:xfrm>
            <a:off x="4999385" y="1349592"/>
            <a:ext cx="219322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 생산공장의 특성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441883-F1DE-48A2-86D7-8DC5A90969B6}"/>
              </a:ext>
            </a:extLst>
          </p:cNvPr>
          <p:cNvSpPr/>
          <p:nvPr/>
        </p:nvSpPr>
        <p:spPr>
          <a:xfrm>
            <a:off x="1761320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넓은 부지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F9B322-1E70-48B1-BDAF-223A52241254}"/>
              </a:ext>
            </a:extLst>
          </p:cNvPr>
          <p:cNvSpPr/>
          <p:nvPr/>
        </p:nvSpPr>
        <p:spPr>
          <a:xfrm>
            <a:off x="5566047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높은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631FF-B3AC-4F34-B35E-BD17F905722F}"/>
              </a:ext>
            </a:extLst>
          </p:cNvPr>
          <p:cNvSpPr/>
          <p:nvPr/>
        </p:nvSpPr>
        <p:spPr>
          <a:xfrm>
            <a:off x="9370774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바다 인접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4D8C92-F9C3-4171-A08B-024E7F0EFD31}"/>
              </a:ext>
            </a:extLst>
          </p:cNvPr>
          <p:cNvSpPr/>
          <p:nvPr/>
        </p:nvSpPr>
        <p:spPr>
          <a:xfrm>
            <a:off x="858028" y="3447547"/>
            <a:ext cx="2866490" cy="338554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224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평 부지 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여의도 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 이상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A0EAD-7FA9-43EF-A8AF-1414A1DF16BE}"/>
              </a:ext>
            </a:extLst>
          </p:cNvPr>
          <p:cNvSpPr/>
          <p:nvPr/>
        </p:nvSpPr>
        <p:spPr>
          <a:xfrm>
            <a:off x="4493636" y="3447547"/>
            <a:ext cx="3204726" cy="338554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당진 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1, 2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모두 높은 </a:t>
            </a:r>
            <a:r>
              <a:rPr lang="ko-KR" altLang="en-US" sz="16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ko-KR" altLang="en-US" sz="16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170EE23-079E-4F76-813D-FDCFEE110FE4}"/>
              </a:ext>
            </a:extLst>
          </p:cNvPr>
          <p:cNvSpPr/>
          <p:nvPr/>
        </p:nvSpPr>
        <p:spPr>
          <a:xfrm rot="10800000">
            <a:off x="511039" y="4704467"/>
            <a:ext cx="11169922" cy="679874"/>
          </a:xfrm>
          <a:prstGeom prst="triangle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2AF7E-96F7-4D4E-BDDA-E78CA87AA2CB}"/>
              </a:ext>
            </a:extLst>
          </p:cNvPr>
          <p:cNvSpPr txBox="1"/>
          <p:nvPr/>
        </p:nvSpPr>
        <p:spPr>
          <a:xfrm>
            <a:off x="4135093" y="4824799"/>
            <a:ext cx="39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고온다습한</a:t>
            </a:r>
            <a:r>
              <a:rPr lang="ko-KR" altLang="en-US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공기 유입</a:t>
            </a:r>
          </a:p>
        </p:txBody>
      </p:sp>
      <p:sp>
        <p:nvSpPr>
          <p:cNvPr id="26" name="눈물 방울 25">
            <a:extLst>
              <a:ext uri="{FF2B5EF4-FFF2-40B4-BE49-F238E27FC236}">
                <a16:creationId xmlns:a16="http://schemas.microsoft.com/office/drawing/2014/main" id="{4B9D94D4-BCF8-47DD-B87E-E054BE986883}"/>
              </a:ext>
            </a:extLst>
          </p:cNvPr>
          <p:cNvSpPr/>
          <p:nvPr/>
        </p:nvSpPr>
        <p:spPr>
          <a:xfrm rot="18900000">
            <a:off x="4201946" y="5832860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A218E-8637-482C-938B-597B5D0F16A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잘 생기는 이유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31F716-CCA1-45BA-BCE0-85050E48E6A1}"/>
              </a:ext>
            </a:extLst>
          </p:cNvPr>
          <p:cNvGrpSpPr/>
          <p:nvPr/>
        </p:nvGrpSpPr>
        <p:grpSpPr>
          <a:xfrm>
            <a:off x="8120492" y="1789177"/>
            <a:ext cx="3560467" cy="2131741"/>
            <a:chOff x="8120492" y="1789177"/>
            <a:chExt cx="3560467" cy="21317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BF638B2-BD04-4408-ABA6-0549E6029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02" t="34071" r="26209" b="21484"/>
            <a:stretch/>
          </p:blipFill>
          <p:spPr>
            <a:xfrm>
              <a:off x="8120492" y="1789177"/>
              <a:ext cx="3560467" cy="213174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BA9EFFF-05DF-4CAA-A752-D97A56BF18CE}"/>
                </a:ext>
              </a:extLst>
            </p:cNvPr>
            <p:cNvSpPr/>
            <p:nvPr/>
          </p:nvSpPr>
          <p:spPr>
            <a:xfrm>
              <a:off x="8298363" y="3447547"/>
              <a:ext cx="3204726" cy="338554"/>
            </a:xfrm>
            <a:prstGeom prst="rect">
              <a:avLst/>
            </a:prstGeom>
            <a:solidFill>
              <a:schemeClr val="tx1">
                <a:alpha val="61176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서해안에 위치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3F8292-F200-4924-96A0-CC6452C7C36F}"/>
                </a:ext>
              </a:extLst>
            </p:cNvPr>
            <p:cNvGrpSpPr/>
            <p:nvPr/>
          </p:nvGrpSpPr>
          <p:grpSpPr>
            <a:xfrm>
              <a:off x="10540805" y="2420226"/>
              <a:ext cx="338554" cy="338554"/>
              <a:chOff x="8973829" y="5603726"/>
              <a:chExt cx="437152" cy="437152"/>
            </a:xfrm>
          </p:grpSpPr>
          <p:sp>
            <p:nvSpPr>
              <p:cNvPr id="4" name="눈물 방울 3">
                <a:extLst>
                  <a:ext uri="{FF2B5EF4-FFF2-40B4-BE49-F238E27FC236}">
                    <a16:creationId xmlns:a16="http://schemas.microsoft.com/office/drawing/2014/main" id="{B4F67F46-00E6-4D1E-8B04-BA9B5AA03292}"/>
                  </a:ext>
                </a:extLst>
              </p:cNvPr>
              <p:cNvSpPr/>
              <p:nvPr/>
            </p:nvSpPr>
            <p:spPr>
              <a:xfrm rot="8100000">
                <a:off x="8973829" y="5603726"/>
                <a:ext cx="437152" cy="437152"/>
              </a:xfrm>
              <a:prstGeom prst="teardrop">
                <a:avLst>
                  <a:gd name="adj" fmla="val 138301"/>
                </a:avLst>
              </a:prstGeom>
              <a:solidFill>
                <a:srgbClr val="FFC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406CA054-CF99-442A-A403-2690A1ED8693}"/>
                  </a:ext>
                </a:extLst>
              </p:cNvPr>
              <p:cNvSpPr/>
              <p:nvPr/>
            </p:nvSpPr>
            <p:spPr>
              <a:xfrm>
                <a:off x="9067850" y="5707552"/>
                <a:ext cx="254744" cy="2547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A1A68E1-7BEA-4806-9ECC-C6470A19CF21}"/>
                </a:ext>
              </a:extLst>
            </p:cNvPr>
            <p:cNvGrpSpPr/>
            <p:nvPr/>
          </p:nvGrpSpPr>
          <p:grpSpPr>
            <a:xfrm>
              <a:off x="9260645" y="2922228"/>
              <a:ext cx="338554" cy="338554"/>
              <a:chOff x="8973829" y="5603726"/>
              <a:chExt cx="437152" cy="437152"/>
            </a:xfrm>
          </p:grpSpPr>
          <p:sp>
            <p:nvSpPr>
              <p:cNvPr id="33" name="눈물 방울 32">
                <a:extLst>
                  <a:ext uri="{FF2B5EF4-FFF2-40B4-BE49-F238E27FC236}">
                    <a16:creationId xmlns:a16="http://schemas.microsoft.com/office/drawing/2014/main" id="{C4E0C4E7-ABC7-43AA-AB29-40F62C32727A}"/>
                  </a:ext>
                </a:extLst>
              </p:cNvPr>
              <p:cNvSpPr/>
              <p:nvPr/>
            </p:nvSpPr>
            <p:spPr>
              <a:xfrm rot="8100000">
                <a:off x="8973829" y="5603726"/>
                <a:ext cx="437152" cy="437152"/>
              </a:xfrm>
              <a:prstGeom prst="teardrop">
                <a:avLst>
                  <a:gd name="adj" fmla="val 138301"/>
                </a:avLst>
              </a:prstGeom>
              <a:solidFill>
                <a:srgbClr val="FFC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1084030A-2B92-4604-A67E-0065F1E6F136}"/>
                  </a:ext>
                </a:extLst>
              </p:cNvPr>
              <p:cNvSpPr/>
              <p:nvPr/>
            </p:nvSpPr>
            <p:spPr>
              <a:xfrm>
                <a:off x="9067850" y="5707552"/>
                <a:ext cx="254744" cy="2547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79417D-1AD9-4E4C-A1CF-5CA063233269}"/>
                </a:ext>
              </a:extLst>
            </p:cNvPr>
            <p:cNvSpPr txBox="1"/>
            <p:nvPr/>
          </p:nvSpPr>
          <p:spPr>
            <a:xfrm>
              <a:off x="10678945" y="2705029"/>
              <a:ext cx="794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6D56D0-B35D-4089-82E7-1A2B9AD3E7C6}"/>
                </a:ext>
              </a:extLst>
            </p:cNvPr>
            <p:cNvSpPr txBox="1"/>
            <p:nvPr/>
          </p:nvSpPr>
          <p:spPr>
            <a:xfrm>
              <a:off x="9449723" y="3164861"/>
              <a:ext cx="794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sz="12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83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0F98B-2160-4B43-BC03-124B060AAEB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발생의 문제점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858E51-C219-4E68-BAAC-BA80449A2ADC}"/>
              </a:ext>
            </a:extLst>
          </p:cNvPr>
          <p:cNvSpPr/>
          <p:nvPr/>
        </p:nvSpPr>
        <p:spPr>
          <a:xfrm>
            <a:off x="6277519" y="6242466"/>
            <a:ext cx="4685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pPr algn="r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건축물에서의 결로의 발생과 방지 대책“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한국건설기술연구원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(1998)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933994" y="1708489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주는 피해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눈물 방울 6">
            <a:extLst>
              <a:ext uri="{FF2B5EF4-FFF2-40B4-BE49-F238E27FC236}">
                <a16:creationId xmlns:a16="http://schemas.microsoft.com/office/drawing/2014/main" id="{A17F786A-CEB8-401D-9742-84E168F76897}"/>
              </a:ext>
            </a:extLst>
          </p:cNvPr>
          <p:cNvSpPr/>
          <p:nvPr/>
        </p:nvSpPr>
        <p:spPr>
          <a:xfrm rot="18900000">
            <a:off x="813172" y="1758536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D1EBEE-69BA-41B8-8CD8-97BDBC1E7BC0}"/>
              </a:ext>
            </a:extLst>
          </p:cNvPr>
          <p:cNvGrpSpPr/>
          <p:nvPr/>
        </p:nvGrpSpPr>
        <p:grpSpPr>
          <a:xfrm>
            <a:off x="1319005" y="2290982"/>
            <a:ext cx="4465520" cy="3084856"/>
            <a:chOff x="763125" y="2290982"/>
            <a:chExt cx="4465520" cy="30848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091107-9F41-404D-A6BC-25861CD5FADC}"/>
                </a:ext>
              </a:extLst>
            </p:cNvPr>
            <p:cNvSpPr/>
            <p:nvPr/>
          </p:nvSpPr>
          <p:spPr>
            <a:xfrm>
              <a:off x="1007347" y="2863035"/>
              <a:ext cx="4062510" cy="227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창고의 천장에 맺힌 결로수의 낙하로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재료나 제품에 손상</a:t>
              </a:r>
              <a:endPara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 유리창 부위에서 발생한 결로수가 외부 측으로 응결한 뒤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고드름이 되어 낙하함으로써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주변에 위험요인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작용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0FB9E5-8C30-4FF2-81DA-4E9FF18F1DB9}"/>
                </a:ext>
              </a:extLst>
            </p:cNvPr>
            <p:cNvSpPr/>
            <p:nvPr/>
          </p:nvSpPr>
          <p:spPr>
            <a:xfrm>
              <a:off x="76312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A9D493-5E38-4D1D-A190-C8FCC3247F48}"/>
                </a:ext>
              </a:extLst>
            </p:cNvPr>
            <p:cNvSpPr/>
            <p:nvPr/>
          </p:nvSpPr>
          <p:spPr>
            <a:xfrm>
              <a:off x="2427697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ko-KR" altLang="en-US" b="1" dirty="0">
                <a:solidFill>
                  <a:srgbClr val="00204A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471FEC-CCC0-4863-96D9-68926F5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705" y="2290982"/>
              <a:ext cx="461665" cy="4616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040C4A-66B7-47AE-909B-32D3D099CF17}"/>
              </a:ext>
            </a:extLst>
          </p:cNvPr>
          <p:cNvGrpSpPr/>
          <p:nvPr/>
        </p:nvGrpSpPr>
        <p:grpSpPr>
          <a:xfrm>
            <a:off x="6497755" y="2290982"/>
            <a:ext cx="4465520" cy="3084856"/>
            <a:chOff x="5616485" y="2290982"/>
            <a:chExt cx="4465520" cy="30848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1F31EE-2DBE-4D09-8DEF-5C9DB9CE65A2}"/>
                </a:ext>
              </a:extLst>
            </p:cNvPr>
            <p:cNvSpPr/>
            <p:nvPr/>
          </p:nvSpPr>
          <p:spPr>
            <a:xfrm>
              <a:off x="5902707" y="2944449"/>
              <a:ext cx="3929886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곰팡이 발생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마감재 박리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오염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목재 변색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석고보드 붕괴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카페트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젖음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구조체의 훼손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전체의 수명 단축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단열재에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흡습되어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에너지 절약성능 악화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철강재에 녹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얼룩이 발생해 품질불량 결과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6F09F3-C8A5-4125-8206-BFAA34D7DA83}"/>
                </a:ext>
              </a:extLst>
            </p:cNvPr>
            <p:cNvSpPr/>
            <p:nvPr/>
          </p:nvSpPr>
          <p:spPr>
            <a:xfrm>
              <a:off x="561648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FDC4BE-F74E-4958-B499-BA601BBE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065" y="2290982"/>
              <a:ext cx="461665" cy="4616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FCCD6-B142-4229-A1A0-DF875BDE1129}"/>
                </a:ext>
              </a:extLst>
            </p:cNvPr>
            <p:cNvSpPr/>
            <p:nvPr/>
          </p:nvSpPr>
          <p:spPr>
            <a:xfrm>
              <a:off x="7302144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en-US" altLang="ko-KR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8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8614B-C96B-48C7-8EA0-4AB1ABB72F81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예측의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38F14C-6FFE-45A4-A6D7-BC31F3F12B11}"/>
              </a:ext>
            </a:extLst>
          </p:cNvPr>
          <p:cNvGrpSpPr/>
          <p:nvPr/>
        </p:nvGrpSpPr>
        <p:grpSpPr>
          <a:xfrm>
            <a:off x="0" y="2416753"/>
            <a:ext cx="12192000" cy="3000335"/>
            <a:chOff x="0" y="2416753"/>
            <a:chExt cx="12192000" cy="300033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032BA20-5D5F-41E4-A6B0-9CC4C4A998B2}"/>
                </a:ext>
              </a:extLst>
            </p:cNvPr>
            <p:cNvSpPr/>
            <p:nvPr/>
          </p:nvSpPr>
          <p:spPr>
            <a:xfrm>
              <a:off x="0" y="2416753"/>
              <a:ext cx="12192000" cy="245581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664007-AC64-42CF-95E1-0870709EE173}"/>
                </a:ext>
              </a:extLst>
            </p:cNvPr>
            <p:cNvGrpSpPr/>
            <p:nvPr/>
          </p:nvGrpSpPr>
          <p:grpSpPr>
            <a:xfrm>
              <a:off x="542924" y="2670298"/>
              <a:ext cx="11229780" cy="2746790"/>
              <a:chOff x="542924" y="2670298"/>
              <a:chExt cx="11229780" cy="274679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AD78-7DE2-49D3-BF11-EFF89523A421}"/>
                  </a:ext>
                </a:extLst>
              </p:cNvPr>
              <p:cNvSpPr txBox="1"/>
              <p:nvPr/>
            </p:nvSpPr>
            <p:spPr>
              <a:xfrm>
                <a:off x="542924" y="2670298"/>
                <a:ext cx="1114833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“ </a:t>
                </a:r>
                <a:r>
                  <a:rPr lang="ko-KR" altLang="en-US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결로 발생 가능성을 사전에 정확히 예측하고 이에 대응한다면</a:t>
                </a:r>
                <a:endParaRPr lang="en-US" altLang="ko-KR" sz="2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r>
                  <a:rPr lang="en-US" altLang="ko-KR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			  	            </a:t>
                </a:r>
                <a:r>
                  <a:rPr lang="ko-KR" altLang="en-US" sz="2400" b="1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잠재적 품질손실의 위험을 최소화</a:t>
                </a:r>
                <a:r>
                  <a:rPr lang="ko-KR" altLang="en-US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할 수 있다</a:t>
                </a:r>
                <a:r>
                  <a:rPr lang="en-US" altLang="ko-KR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.</a:t>
                </a:r>
                <a:endParaRPr lang="en-US" altLang="ko-KR" sz="24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1A3B68-5A48-46FF-B6D4-9A7B39FE5EA4}"/>
                  </a:ext>
                </a:extLst>
              </p:cNvPr>
              <p:cNvSpPr txBox="1"/>
              <p:nvPr/>
            </p:nvSpPr>
            <p:spPr>
              <a:xfrm>
                <a:off x="11038500" y="4093649"/>
                <a:ext cx="7342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”</a:t>
                </a:r>
                <a:endParaRPr lang="en-US" altLang="ko-KR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646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E4A08D-859D-445C-9B54-2D74943E131D}"/>
              </a:ext>
            </a:extLst>
          </p:cNvPr>
          <p:cNvGrpSpPr/>
          <p:nvPr/>
        </p:nvGrpSpPr>
        <p:grpSpPr>
          <a:xfrm>
            <a:off x="3225794" y="4648202"/>
            <a:ext cx="2565406" cy="1400173"/>
            <a:chOff x="1409700" y="4603882"/>
            <a:chExt cx="3739483" cy="985089"/>
          </a:xfrm>
          <a:solidFill>
            <a:srgbClr val="F7F7F7"/>
          </a:solidFill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768EA5F-9114-4168-960F-32755C2D94D7}"/>
                </a:ext>
              </a:extLst>
            </p:cNvPr>
            <p:cNvSpPr/>
            <p:nvPr/>
          </p:nvSpPr>
          <p:spPr>
            <a:xfrm>
              <a:off x="1409700" y="4782737"/>
              <a:ext cx="3739483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개요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기상청 데이터 선정과정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 –R Diagram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2B65ACF6-9D76-441B-8FFC-EFE6FF2D52BE}"/>
                </a:ext>
              </a:extLst>
            </p:cNvPr>
            <p:cNvSpPr/>
            <p:nvPr/>
          </p:nvSpPr>
          <p:spPr>
            <a:xfrm>
              <a:off x="1822751" y="4603882"/>
              <a:ext cx="339947" cy="2786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83AA1BB-F0D4-4F45-B0B8-0384C65B3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049804"/>
              </p:ext>
            </p:extLst>
          </p:nvPr>
        </p:nvGraphicFramePr>
        <p:xfrm>
          <a:off x="583475" y="1444755"/>
          <a:ext cx="10903674" cy="4959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774">
                  <a:extLst>
                    <a:ext uri="{9D8B030D-6E8A-4147-A177-3AD203B41FA5}">
                      <a16:colId xmlns:a16="http://schemas.microsoft.com/office/drawing/2014/main" val="4066652320"/>
                    </a:ext>
                  </a:extLst>
                </a:gridCol>
                <a:gridCol w="4933450">
                  <a:extLst>
                    <a:ext uri="{9D8B030D-6E8A-4147-A177-3AD203B41FA5}">
                      <a16:colId xmlns:a16="http://schemas.microsoft.com/office/drawing/2014/main" val="3062146664"/>
                    </a:ext>
                  </a:extLst>
                </a:gridCol>
                <a:gridCol w="4933450">
                  <a:extLst>
                    <a:ext uri="{9D8B030D-6E8A-4147-A177-3AD203B41FA5}">
                      <a16:colId xmlns:a16="http://schemas.microsoft.com/office/drawing/2014/main" val="449271784"/>
                    </a:ext>
                  </a:extLst>
                </a:gridCol>
              </a:tblGrid>
              <a:tr h="1026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121"/>
                  </a:ext>
                </a:extLst>
              </a:tr>
              <a:tr h="74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현대제철 공장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방재기상관측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(AWS)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종관기상관측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(ASOS)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466434"/>
                  </a:ext>
                </a:extLst>
              </a:tr>
              <a:tr h="931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공장내부위치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코일표면온도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결로발생여부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기압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강수량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풍속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파고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일사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81425"/>
                  </a:ext>
                </a:extLst>
              </a:tr>
              <a:tr h="50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121043"/>
                  </a:ext>
                </a:extLst>
              </a:tr>
              <a:tr h="1054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Train 349,317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Test 3,539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35,064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70,117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ASOS 2,056,301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32,880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168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측정단위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ASOS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05769"/>
                  </a:ext>
                </a:extLst>
              </a:tr>
            </a:tbl>
          </a:graphicData>
        </a:graphic>
      </p:graphicFrame>
      <p:pic>
        <p:nvPicPr>
          <p:cNvPr id="2050" name="Picture 2" descr="현대제철 로고">
            <a:extLst>
              <a:ext uri="{FF2B5EF4-FFF2-40B4-BE49-F238E27FC236}">
                <a16:creationId xmlns:a16="http://schemas.microsoft.com/office/drawing/2014/main" id="{88BDD353-707D-43BE-8B01-F449658C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068" y="1630553"/>
            <a:ext cx="1600586" cy="6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B8CB0F-D525-448D-838D-57500029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16" y="1505898"/>
            <a:ext cx="1414908" cy="9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2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4155</Words>
  <Application>Microsoft Office PowerPoint</Application>
  <PresentationFormat>와이드스크린</PresentationFormat>
  <Paragraphs>852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KoPubWorld돋움체_Pro Medium</vt:lpstr>
      <vt:lpstr>KoPubWorld돋움체_Pro Bold</vt:lpstr>
      <vt:lpstr>맑은 고딕</vt:lpstr>
      <vt:lpstr>Arial</vt:lpstr>
      <vt:lpstr>KoPubWorld돋움체_Pro Light</vt:lpstr>
      <vt:lpstr>Office 테마</vt:lpstr>
      <vt:lpstr>현대제철과 기상청 데이터를 활용한 공장 내 철강 제품의 결로 발생 예측 모형 개발</vt:lpstr>
      <vt:lpstr>Contents</vt:lpstr>
      <vt:lpstr>Contents</vt:lpstr>
      <vt:lpstr>공모배경</vt:lpstr>
      <vt:lpstr>공모배경</vt:lpstr>
      <vt:lpstr>공모배경</vt:lpstr>
      <vt:lpstr>공모배경</vt:lpstr>
      <vt:lpstr>Contents</vt:lpstr>
      <vt:lpstr>활용데이터 정의</vt:lpstr>
      <vt:lpstr>활용데이터 정의</vt:lpstr>
      <vt:lpstr>활용데이터 정의</vt:lpstr>
      <vt:lpstr>활용데이터 정의</vt:lpstr>
      <vt:lpstr>Contents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Contents</vt:lpstr>
      <vt:lpstr>분석결과</vt:lpstr>
      <vt:lpstr>분석결과</vt:lpstr>
      <vt:lpstr>분석결과</vt:lpstr>
      <vt:lpstr>분석결과</vt:lpstr>
      <vt:lpstr>분석결과</vt:lpstr>
      <vt:lpstr>분석결과</vt:lpstr>
      <vt:lpstr>분석결과</vt:lpstr>
      <vt:lpstr>분석결과</vt:lpstr>
      <vt:lpstr>분석결과</vt:lpstr>
      <vt:lpstr>Contents</vt:lpstr>
      <vt:lpstr>활용방안 및 기대효과</vt:lpstr>
      <vt:lpstr>활용방안 및 기대효과</vt:lpstr>
      <vt:lpstr>활용방안 및 기대효과</vt:lpstr>
      <vt:lpstr>활용방안 및 기대효과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ekherb1244@gmail.com</cp:lastModifiedBy>
  <cp:revision>228</cp:revision>
  <dcterms:created xsi:type="dcterms:W3CDTF">2020-06-11T07:48:01Z</dcterms:created>
  <dcterms:modified xsi:type="dcterms:W3CDTF">2020-06-29T05:52:39Z</dcterms:modified>
</cp:coreProperties>
</file>